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9"/>
  </p:notesMasterIdLst>
  <p:sldIdLst>
    <p:sldId id="267" r:id="rId2"/>
    <p:sldId id="266" r:id="rId3"/>
    <p:sldId id="264" r:id="rId4"/>
    <p:sldId id="261" r:id="rId5"/>
    <p:sldId id="263" r:id="rId6"/>
    <p:sldId id="277" r:id="rId7"/>
    <p:sldId id="284" r:id="rId8"/>
    <p:sldId id="280" r:id="rId9"/>
    <p:sldId id="285" r:id="rId10"/>
    <p:sldId id="287" r:id="rId11"/>
    <p:sldId id="286" r:id="rId12"/>
    <p:sldId id="288" r:id="rId13"/>
    <p:sldId id="279" r:id="rId14"/>
    <p:sldId id="278" r:id="rId15"/>
    <p:sldId id="283" r:id="rId16"/>
    <p:sldId id="282" r:id="rId17"/>
    <p:sldId id="281" r:id="rId18"/>
  </p:sldIdLst>
  <p:sldSz cx="12192000" cy="6858000"/>
  <p:notesSz cx="6858000" cy="9144000"/>
  <p:embeddedFontLst>
    <p:embeddedFont>
      <p:font typeface="맑은 고딕" panose="020B0503020000020004" pitchFamily="50" charset="-127"/>
      <p:regular r:id="rId20"/>
      <p:bold r:id="rId21"/>
    </p:embeddedFont>
    <p:embeddedFont>
      <p:font typeface="배달의민족 도현" panose="020B0600000101010101" pitchFamily="50" charset="-127"/>
      <p:regular r:id="rId22"/>
    </p:embeddedFont>
    <p:embeddedFont>
      <p:font typeface="조선일보명조" panose="02030304000000000000" pitchFamily="18" charset="-127"/>
      <p:regular r:id="rId23"/>
    </p:embeddedFont>
    <p:embeddedFont>
      <p:font typeface="나눔고딕 ExtraBold" panose="020D0904000000000000" pitchFamily="50" charset="-127"/>
      <p:bold r:id="rId24"/>
    </p:embeddedFont>
    <p:embeddedFont>
      <p:font typeface="HY견고딕" panose="02030600000101010101" pitchFamily="18" charset="-127"/>
      <p:regular r:id="rId25"/>
    </p:embeddedFont>
    <p:embeddedFont>
      <p:font typeface="나눔바른고딕 옛한글" panose="020B0603020101020101" pitchFamily="50" charset="-127"/>
      <p:regular r:id="rId26"/>
    </p:embeddedFont>
    <p:embeddedFont>
      <p:font typeface="나눔스퀘어" panose="020B0600000101010101" pitchFamily="50" charset="-127"/>
      <p:regular r:id="rId2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7B79C"/>
    <a:srgbClr val="828C9B"/>
    <a:srgbClr val="F7F7F7"/>
    <a:srgbClr val="F6FFEF"/>
    <a:srgbClr val="E4FED6"/>
    <a:srgbClr val="FFFFFF"/>
    <a:srgbClr val="F6C9DE"/>
    <a:srgbClr val="EEB500"/>
    <a:srgbClr val="FFAD3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921" autoAdjust="0"/>
    <p:restoredTop sz="87743" autoAdjust="0"/>
  </p:normalViewPr>
  <p:slideViewPr>
    <p:cSldViewPr snapToGrid="0">
      <p:cViewPr varScale="1">
        <p:scale>
          <a:sx n="82" d="100"/>
          <a:sy n="82" d="100"/>
        </p:scale>
        <p:origin x="206" y="77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5DCBDD-827B-416E-967F-B83345B21489}" type="datetimeFigureOut">
              <a:rPr lang="ko-KR" altLang="en-US" smtClean="0"/>
              <a:t>2016-10-06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EA0CE4-3162-4D50-B10B-2ED8D2BD28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21919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EA0CE4-3162-4D50-B10B-2ED8D2BD2815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00947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EA0CE4-3162-4D50-B10B-2ED8D2BD2815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69887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EA0CE4-3162-4D50-B10B-2ED8D2BD2815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70710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EA0CE4-3162-4D50-B10B-2ED8D2BD2815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47996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EA0CE4-3162-4D50-B10B-2ED8D2BD2815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72012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EA0CE4-3162-4D50-B10B-2ED8D2BD2815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56067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EA0CE4-3162-4D50-B10B-2ED8D2BD2815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24300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EA0CE4-3162-4D50-B10B-2ED8D2BD2815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10781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EA0CE4-3162-4D50-B10B-2ED8D2BD2815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5451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EA0CE4-3162-4D50-B10B-2ED8D2BD2815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12249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EA0CE4-3162-4D50-B10B-2ED8D2BD2815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63872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EA0CE4-3162-4D50-B10B-2ED8D2BD2815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75068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EA0CE4-3162-4D50-B10B-2ED8D2BD2815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86231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EA0CE4-3162-4D50-B10B-2ED8D2BD2815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70509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EA0CE4-3162-4D50-B10B-2ED8D2BD2815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41259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EA0CE4-3162-4D50-B10B-2ED8D2BD2815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43633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885BA-8C58-49B2-8821-26A0E0AF0D2B}" type="datetimeFigureOut">
              <a:rPr lang="ko-KR" altLang="en-US" smtClean="0"/>
              <a:t>2016-10-06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DD257-ED6D-469D-9E29-4205F5AFCC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97087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885BA-8C58-49B2-8821-26A0E0AF0D2B}" type="datetimeFigureOut">
              <a:rPr lang="ko-KR" altLang="en-US" smtClean="0"/>
              <a:t>2016-10-06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DD257-ED6D-469D-9E29-4205F5AFCC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09039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885BA-8C58-49B2-8821-26A0E0AF0D2B}" type="datetimeFigureOut">
              <a:rPr lang="ko-KR" altLang="en-US" smtClean="0"/>
              <a:t>2016-10-06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DD257-ED6D-469D-9E29-4205F5AFCC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44905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885BA-8C58-49B2-8821-26A0E0AF0D2B}" type="datetimeFigureOut">
              <a:rPr lang="ko-KR" altLang="en-US" smtClean="0"/>
              <a:t>2016-10-06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DD257-ED6D-469D-9E29-4205F5AFCC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82637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885BA-8C58-49B2-8821-26A0E0AF0D2B}" type="datetimeFigureOut">
              <a:rPr lang="ko-KR" altLang="en-US" smtClean="0"/>
              <a:t>2016-10-06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DD257-ED6D-469D-9E29-4205F5AFCC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35643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885BA-8C58-49B2-8821-26A0E0AF0D2B}" type="datetimeFigureOut">
              <a:rPr lang="ko-KR" altLang="en-US" smtClean="0"/>
              <a:t>2016-10-06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DD257-ED6D-469D-9E29-4205F5AFCC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10629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885BA-8C58-49B2-8821-26A0E0AF0D2B}" type="datetimeFigureOut">
              <a:rPr lang="ko-KR" altLang="en-US" smtClean="0"/>
              <a:t>2016-10-06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DD257-ED6D-469D-9E29-4205F5AFCC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83486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885BA-8C58-49B2-8821-26A0E0AF0D2B}" type="datetimeFigureOut">
              <a:rPr lang="ko-KR" altLang="en-US" smtClean="0"/>
              <a:t>2016-10-06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DD257-ED6D-469D-9E29-4205F5AFCC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65003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885BA-8C58-49B2-8821-26A0E0AF0D2B}" type="datetimeFigureOut">
              <a:rPr lang="ko-KR" altLang="en-US" smtClean="0"/>
              <a:t>2016-10-06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DD257-ED6D-469D-9E29-4205F5AFCC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70391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885BA-8C58-49B2-8821-26A0E0AF0D2B}" type="datetimeFigureOut">
              <a:rPr lang="ko-KR" altLang="en-US" smtClean="0"/>
              <a:t>2016-10-06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DD257-ED6D-469D-9E29-4205F5AFCC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2913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885BA-8C58-49B2-8821-26A0E0AF0D2B}" type="datetimeFigureOut">
              <a:rPr lang="ko-KR" altLang="en-US" smtClean="0"/>
              <a:t>2016-10-06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DD257-ED6D-469D-9E29-4205F5AFCC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31289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0" y="551531"/>
            <a:ext cx="12192000" cy="10947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4885BA-8C58-49B2-8821-26A0E0AF0D2B}" type="datetimeFigureOut">
              <a:rPr lang="ko-KR" altLang="en-US" smtClean="0"/>
              <a:t>2016-10-06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7DD257-ED6D-469D-9E29-4205F5AFCC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0963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eg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323267" y="618310"/>
            <a:ext cx="11550869" cy="2178193"/>
            <a:chOff x="323267" y="304801"/>
            <a:chExt cx="11550869" cy="2178193"/>
          </a:xfrm>
        </p:grpSpPr>
        <p:grpSp>
          <p:nvGrpSpPr>
            <p:cNvPr id="36" name="그룹 35"/>
            <p:cNvGrpSpPr/>
            <p:nvPr/>
          </p:nvGrpSpPr>
          <p:grpSpPr>
            <a:xfrm>
              <a:off x="323267" y="307352"/>
              <a:ext cx="11550869" cy="2175642"/>
              <a:chOff x="323267" y="294289"/>
              <a:chExt cx="11550869" cy="2175642"/>
            </a:xfrm>
          </p:grpSpPr>
          <p:pic>
            <p:nvPicPr>
              <p:cNvPr id="45" name="그림 44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983" b="65977"/>
              <a:stretch/>
            </p:blipFill>
            <p:spPr>
              <a:xfrm>
                <a:off x="333177" y="294291"/>
                <a:ext cx="11533002" cy="2175640"/>
              </a:xfrm>
              <a:prstGeom prst="rect">
                <a:avLst/>
              </a:prstGeom>
              <a:solidFill>
                <a:schemeClr val="bg1"/>
              </a:solidFill>
            </p:spPr>
          </p:pic>
          <p:sp>
            <p:nvSpPr>
              <p:cNvPr id="53" name="직사각형 52"/>
              <p:cNvSpPr/>
              <p:nvPr/>
            </p:nvSpPr>
            <p:spPr>
              <a:xfrm>
                <a:off x="323267" y="294289"/>
                <a:ext cx="11550869" cy="2175641"/>
              </a:xfrm>
              <a:prstGeom prst="rect">
                <a:avLst/>
              </a:prstGeom>
              <a:solidFill>
                <a:schemeClr val="bg1">
                  <a:alpha val="3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38" name="직선 연결선 37"/>
            <p:cNvCxnSpPr/>
            <p:nvPr/>
          </p:nvCxnSpPr>
          <p:spPr>
            <a:xfrm>
              <a:off x="325821" y="304801"/>
              <a:ext cx="11540358" cy="0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TextBox 29"/>
          <p:cNvSpPr txBox="1"/>
          <p:nvPr/>
        </p:nvSpPr>
        <p:spPr>
          <a:xfrm>
            <a:off x="3431469" y="3673460"/>
            <a:ext cx="8760531" cy="108491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 fontAlgn="base" latinLnBrk="0"/>
            <a:r>
              <a:rPr lang="ko-KR" altLang="en-US" sz="5400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스마트 팜 플랫폼 기술 개발</a:t>
            </a:r>
          </a:p>
          <a:p>
            <a:pPr algn="ctr" fontAlgn="base" latinLnBrk="0"/>
            <a:endParaRPr lang="en-US" altLang="ko-KR" sz="1050" dirty="0">
              <a:solidFill>
                <a:schemeClr val="tx1">
                  <a:lumMod val="95000"/>
                  <a:lumOff val="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조선일보명조" panose="02030304000000000000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7774494" y="3157557"/>
            <a:ext cx="432201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사물인터넷 기술을 활용한 </a:t>
            </a:r>
            <a:endParaRPr lang="ko-KR" altLang="en-US" sz="2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9854955" y="6121374"/>
            <a:ext cx="2074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8</a:t>
            </a: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조 스마트 팜</a:t>
            </a:r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PANG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80" name="직선 연결선 79"/>
          <p:cNvCxnSpPr/>
          <p:nvPr/>
        </p:nvCxnSpPr>
        <p:spPr>
          <a:xfrm>
            <a:off x="367862" y="6594679"/>
            <a:ext cx="11477297" cy="0"/>
          </a:xfrm>
          <a:prstGeom prst="line">
            <a:avLst/>
          </a:prstGeom>
          <a:ln w="1143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55442" y="88491"/>
            <a:ext cx="2060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종합설계 프로젝트</a:t>
            </a:r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393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336331" y="346944"/>
            <a:ext cx="11519338" cy="874620"/>
            <a:chOff x="336331" y="435435"/>
            <a:chExt cx="11519338" cy="874620"/>
          </a:xfrm>
        </p:grpSpPr>
        <p:cxnSp>
          <p:nvCxnSpPr>
            <p:cNvPr id="13" name="직선 연결선 12"/>
            <p:cNvCxnSpPr/>
            <p:nvPr/>
          </p:nvCxnSpPr>
          <p:spPr>
            <a:xfrm>
              <a:off x="336331" y="435435"/>
              <a:ext cx="11519338" cy="0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547711" y="479058"/>
              <a:ext cx="374759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dirty="0">
                  <a:latin typeface="나눔바른고딕 옛한글" panose="020B0603020101020101" pitchFamily="50" charset="-127"/>
                  <a:ea typeface="나눔바른고딕 옛한글" panose="020B0603020101020101" pitchFamily="50" charset="-127"/>
                </a:rPr>
                <a:t>4 &gt;&gt; </a:t>
              </a:r>
              <a:r>
                <a:rPr lang="ko-KR" altLang="en-US" sz="4800" dirty="0">
                  <a:latin typeface="나눔바른고딕 옛한글" panose="020B0603020101020101" pitchFamily="50" charset="-127"/>
                  <a:ea typeface="나눔바른고딕 옛한글" panose="020B0603020101020101" pitchFamily="50" charset="-127"/>
                </a:rPr>
                <a:t>세부 설명</a:t>
              </a:r>
              <a:endParaRPr lang="ko-KR" altLang="en-US" sz="4800" dirty="0">
                <a:latin typeface="나눔바른고딕 옛한글" panose="020B0603020101020101" pitchFamily="50" charset="-127"/>
                <a:ea typeface="나눔바른고딕 옛한글" panose="020B0603020101020101" pitchFamily="50" charset="-127"/>
              </a:endParaRPr>
            </a:p>
          </p:txBody>
        </p:sp>
        <p:cxnSp>
          <p:nvCxnSpPr>
            <p:cNvPr id="16" name="직선 연결선 15"/>
            <p:cNvCxnSpPr/>
            <p:nvPr/>
          </p:nvCxnSpPr>
          <p:spPr>
            <a:xfrm>
              <a:off x="336331" y="1306287"/>
              <a:ext cx="11519338" cy="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255442" y="0"/>
            <a:ext cx="2060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종합설계 프로젝트</a:t>
            </a:r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36455" y="1416194"/>
            <a:ext cx="51206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4) </a:t>
            </a:r>
            <a:r>
              <a:rPr lang="en-US" altLang="ko-KR" sz="32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piManager</a:t>
            </a:r>
            <a:endParaRPr lang="en-US" altLang="ko-KR" sz="3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67067" y="1994263"/>
            <a:ext cx="108938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piManager</a:t>
            </a: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란</a:t>
            </a:r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?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667067" y="2706689"/>
            <a:ext cx="351891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현재 부착 된 센서 장치</a:t>
            </a:r>
            <a:endParaRPr lang="en-US" altLang="ko-KR" sz="24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3277081" y="1989872"/>
            <a:ext cx="921757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라즈베리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파이의 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GPIO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를 이용하여 각종 센서를 부착하고 제어할 수 있는 </a:t>
            </a:r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소프트웨어</a:t>
            </a:r>
            <a:endParaRPr lang="en-US" altLang="ko-KR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센서의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경우에는 모니터링이 가능한 소프트웨어이다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313" y="3210533"/>
            <a:ext cx="3388074" cy="3311563"/>
          </a:xfrm>
          <a:prstGeom prst="rect">
            <a:avLst/>
          </a:prstGeom>
        </p:spPr>
      </p:pic>
      <p:pic>
        <p:nvPicPr>
          <p:cNvPr id="2050" name="Picture 2" descr="BH1750에 대한 이미지 검색결과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4180" y="3210533"/>
            <a:ext cx="2261896" cy="2261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4490097" y="5525472"/>
            <a:ext cx="114326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BH1750</a:t>
            </a:r>
          </a:p>
          <a:p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조도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센서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2052" name="Picture 4" descr="DHT11에 대한 이미지 검색결과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4869" y="3210533"/>
            <a:ext cx="2261637" cy="2261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6887354" y="5525472"/>
            <a:ext cx="188064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DHT11 </a:t>
            </a:r>
            <a:endParaRPr lang="en-US" altLang="ko-KR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온도와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습도 센서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2054" name="Picture 6" descr="토양 습도 센서에 대한 이미지 검색결과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5300" y="3210533"/>
            <a:ext cx="2276475" cy="227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9320351" y="5525472"/>
            <a:ext cx="165942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CSMS </a:t>
            </a:r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v1.0</a:t>
            </a:r>
          </a:p>
          <a:p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토양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습도 센서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55478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" grpId="0"/>
      <p:bldP spid="3" grpId="0"/>
      <p:bldP spid="5" grpId="0"/>
      <p:bldP spid="6" grpId="0"/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336331" y="346944"/>
            <a:ext cx="11519338" cy="874620"/>
            <a:chOff x="336331" y="435435"/>
            <a:chExt cx="11519338" cy="874620"/>
          </a:xfrm>
        </p:grpSpPr>
        <p:cxnSp>
          <p:nvCxnSpPr>
            <p:cNvPr id="13" name="직선 연결선 12"/>
            <p:cNvCxnSpPr/>
            <p:nvPr/>
          </p:nvCxnSpPr>
          <p:spPr>
            <a:xfrm>
              <a:off x="336331" y="435435"/>
              <a:ext cx="11519338" cy="0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547711" y="479058"/>
              <a:ext cx="374759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dirty="0">
                  <a:latin typeface="나눔바른고딕 옛한글" panose="020B0603020101020101" pitchFamily="50" charset="-127"/>
                  <a:ea typeface="나눔바른고딕 옛한글" panose="020B0603020101020101" pitchFamily="50" charset="-127"/>
                </a:rPr>
                <a:t>4 &gt;&gt; </a:t>
              </a:r>
              <a:r>
                <a:rPr lang="ko-KR" altLang="en-US" sz="4800" dirty="0">
                  <a:latin typeface="나눔바른고딕 옛한글" panose="020B0603020101020101" pitchFamily="50" charset="-127"/>
                  <a:ea typeface="나눔바른고딕 옛한글" panose="020B0603020101020101" pitchFamily="50" charset="-127"/>
                </a:rPr>
                <a:t>세부 설명</a:t>
              </a:r>
              <a:endParaRPr lang="ko-KR" altLang="en-US" sz="4800" dirty="0">
                <a:latin typeface="나눔바른고딕 옛한글" panose="020B0603020101020101" pitchFamily="50" charset="-127"/>
                <a:ea typeface="나눔바른고딕 옛한글" panose="020B0603020101020101" pitchFamily="50" charset="-127"/>
              </a:endParaRPr>
            </a:p>
          </p:txBody>
        </p:sp>
        <p:cxnSp>
          <p:nvCxnSpPr>
            <p:cNvPr id="16" name="직선 연결선 15"/>
            <p:cNvCxnSpPr/>
            <p:nvPr/>
          </p:nvCxnSpPr>
          <p:spPr>
            <a:xfrm>
              <a:off x="336331" y="1306287"/>
              <a:ext cx="11519338" cy="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255442" y="0"/>
            <a:ext cx="2060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종합설계 프로젝트</a:t>
            </a:r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36455" y="1416194"/>
            <a:ext cx="51206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4) </a:t>
            </a:r>
            <a:r>
              <a:rPr lang="en-US" altLang="ko-KR" sz="32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piManager</a:t>
            </a:r>
            <a:endParaRPr lang="en-US" altLang="ko-KR" sz="3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670624" y="1899781"/>
            <a:ext cx="842672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ko-KR" altLang="en-US" sz="1400" kern="0" dirty="0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본 소프트웨어는 </a:t>
            </a:r>
            <a:r>
              <a:rPr lang="ko-KR" altLang="en-US" sz="1400" kern="0" dirty="0" err="1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라즈베리파이용</a:t>
            </a:r>
            <a:r>
              <a:rPr lang="ko-KR" altLang="en-US" sz="1400" kern="0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400" kern="0" dirty="0" err="1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리눅스</a:t>
            </a:r>
            <a:r>
              <a:rPr lang="ko-KR" altLang="en-US" sz="1400" kern="0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1400" kern="0" dirty="0" err="1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Rasbian</a:t>
            </a:r>
            <a:r>
              <a:rPr lang="en-US" altLang="ko-KR" sz="1400" kern="0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4.1.18-v7+</a:t>
            </a:r>
            <a:r>
              <a:rPr lang="ko-KR" altLang="en-US" sz="1400" kern="0" dirty="0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에서 개발</a:t>
            </a:r>
            <a:r>
              <a:rPr lang="en-US" altLang="ko-KR" sz="1400" kern="0" dirty="0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/</a:t>
            </a:r>
            <a:r>
              <a:rPr lang="ko-KR" altLang="en-US" sz="1400" kern="0" dirty="0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테스트 되었으며 </a:t>
            </a:r>
            <a:endParaRPr lang="en-US" altLang="ko-KR" sz="1400" kern="0" dirty="0" smtClean="0">
              <a:solidFill>
                <a:srgbClr val="000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just" fontAlgn="base">
              <a:lnSpc>
                <a:spcPct val="160000"/>
              </a:lnSpc>
            </a:pPr>
            <a:r>
              <a:rPr lang="ko-KR" altLang="en-US" sz="1400" kern="0" dirty="0" err="1" smtClean="0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작동시에는</a:t>
            </a:r>
            <a:r>
              <a:rPr lang="ko-KR" altLang="en-US" sz="1400" kern="0" dirty="0" smtClean="0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1400" kern="0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Root </a:t>
            </a:r>
            <a:r>
              <a:rPr lang="ko-KR" altLang="en-US" sz="1400" kern="0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권한으로 실행</a:t>
            </a:r>
            <a:r>
              <a:rPr lang="ko-KR" altLang="en-US" sz="1400" kern="0" dirty="0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하여야 한다</a:t>
            </a:r>
            <a:r>
              <a:rPr lang="en-US" altLang="ko-KR" sz="1400" kern="0" dirty="0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</a:t>
            </a:r>
            <a:r>
              <a:rPr lang="ko-KR" altLang="en-US" sz="1400" kern="0" dirty="0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실행 명령 다음과 같다</a:t>
            </a:r>
            <a:r>
              <a:rPr lang="en-US" altLang="ko-KR" sz="1400" kern="0" dirty="0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</a:t>
            </a:r>
            <a:endParaRPr lang="ko-KR" altLang="en-US" sz="1400" kern="0" dirty="0">
              <a:solidFill>
                <a:srgbClr val="000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just" fontAlgn="base">
              <a:lnSpc>
                <a:spcPct val="160000"/>
              </a:lnSpc>
            </a:pPr>
            <a:r>
              <a:rPr lang="en-US" altLang="ko-KR" sz="1400" kern="0" dirty="0" err="1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sudo</a:t>
            </a:r>
            <a:r>
              <a:rPr lang="en-US" altLang="ko-KR" sz="1400" kern="0" dirty="0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./</a:t>
            </a:r>
            <a:r>
              <a:rPr lang="en-US" altLang="ko-KR" sz="1400" kern="0" dirty="0" err="1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piManager</a:t>
            </a:r>
            <a:r>
              <a:rPr lang="en-US" altLang="ko-KR" sz="1400" kern="0" dirty="0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(foreground</a:t>
            </a:r>
            <a:r>
              <a:rPr lang="ko-KR" altLang="en-US" sz="1400" kern="0" dirty="0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로 실행 시</a:t>
            </a:r>
            <a:r>
              <a:rPr lang="en-US" altLang="ko-KR" sz="1400" kern="0" dirty="0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 </a:t>
            </a:r>
            <a:endParaRPr lang="ko-KR" altLang="en-US" sz="1400" kern="0" dirty="0">
              <a:solidFill>
                <a:srgbClr val="000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just" fontAlgn="base">
              <a:lnSpc>
                <a:spcPct val="160000"/>
              </a:lnSpc>
            </a:pPr>
            <a:r>
              <a:rPr lang="en-US" altLang="ko-KR" sz="1400" kern="0" dirty="0" err="1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sudo</a:t>
            </a:r>
            <a:r>
              <a:rPr lang="en-US" altLang="ko-KR" sz="1400" kern="0" dirty="0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./</a:t>
            </a:r>
            <a:r>
              <a:rPr lang="en-US" altLang="ko-KR" sz="1400" kern="0" dirty="0" err="1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piManager</a:t>
            </a:r>
            <a:r>
              <a:rPr lang="en-US" altLang="ko-KR" sz="1400" kern="0" dirty="0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&amp; (background</a:t>
            </a:r>
            <a:r>
              <a:rPr lang="ko-KR" altLang="en-US" sz="1400" kern="0" dirty="0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로 실행 시</a:t>
            </a:r>
            <a:r>
              <a:rPr lang="en-US" altLang="ko-KR" sz="1400" kern="0" dirty="0" smtClean="0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 </a:t>
            </a:r>
            <a:r>
              <a:rPr lang="ko-KR" altLang="en-US" sz="1400" kern="0" dirty="0" smtClean="0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명</a:t>
            </a:r>
            <a:r>
              <a:rPr lang="ko-KR" altLang="en-US" sz="1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령의 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전달은 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TCP/IP Socket 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통신을 통하여 전달된다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  <a:endParaRPr lang="ko-KR" altLang="en-US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just" fontAlgn="base">
              <a:lnSpc>
                <a:spcPct val="160000"/>
              </a:lnSpc>
            </a:pP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본 소프트웨어의 </a:t>
            </a:r>
            <a:r>
              <a:rPr lang="ko-KR" altLang="en-US" sz="1400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내부적으로는 센서 </a:t>
            </a:r>
            <a:r>
              <a:rPr lang="ko-KR" altLang="en-US" sz="1400" dirty="0" err="1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스레드가</a:t>
            </a:r>
            <a:r>
              <a:rPr lang="ko-KR" altLang="en-US" sz="1400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항시 작동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하고 있으며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en-US" altLang="ko-KR" sz="1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이들 </a:t>
            </a:r>
            <a:r>
              <a:rPr lang="ko-KR" altLang="en-US" sz="14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스레드는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join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을 하지 않는다</a:t>
            </a:r>
            <a:r>
              <a:rPr lang="en-US" altLang="ko-KR" sz="1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  <a:endParaRPr lang="ko-KR" altLang="en-US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025" name="_x175827832" descr="EMB000018f06bf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871" y="3760237"/>
            <a:ext cx="11278962" cy="2891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7638660" y="4441865"/>
            <a:ext cx="3810001" cy="9787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ko-KR" altLang="en-US" kern="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클라이언트에서 </a:t>
            </a:r>
            <a:r>
              <a:rPr lang="ko-KR" altLang="en-US" kern="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조도 값을 요청 받아 </a:t>
            </a:r>
            <a:endParaRPr lang="en-US" altLang="ko-KR" kern="0" dirty="0" smtClean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just" fontAlgn="base">
              <a:lnSpc>
                <a:spcPct val="160000"/>
              </a:lnSpc>
            </a:pPr>
            <a:r>
              <a:rPr lang="ko-KR" altLang="en-US" kern="0" dirty="0" err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리턴하는</a:t>
            </a:r>
            <a:r>
              <a:rPr lang="ko-KR" altLang="en-US" kern="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kern="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서버프로그램 </a:t>
            </a:r>
            <a:r>
              <a:rPr lang="ko-KR" altLang="en-US" kern="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모습</a:t>
            </a:r>
            <a:r>
              <a:rPr lang="en-US" altLang="ko-KR" kern="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endParaRPr lang="ko-KR" altLang="en-US" kern="0" spc="0" dirty="0">
              <a:solidFill>
                <a:schemeClr val="bg1"/>
              </a:solidFill>
              <a:effectLst/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33754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336331" y="346944"/>
            <a:ext cx="11519338" cy="874620"/>
            <a:chOff x="336331" y="435435"/>
            <a:chExt cx="11519338" cy="874620"/>
          </a:xfrm>
        </p:grpSpPr>
        <p:cxnSp>
          <p:nvCxnSpPr>
            <p:cNvPr id="13" name="직선 연결선 12"/>
            <p:cNvCxnSpPr/>
            <p:nvPr/>
          </p:nvCxnSpPr>
          <p:spPr>
            <a:xfrm>
              <a:off x="336331" y="435435"/>
              <a:ext cx="11519338" cy="0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547711" y="479058"/>
              <a:ext cx="374759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dirty="0">
                  <a:latin typeface="나눔바른고딕 옛한글" panose="020B0603020101020101" pitchFamily="50" charset="-127"/>
                  <a:ea typeface="나눔바른고딕 옛한글" panose="020B0603020101020101" pitchFamily="50" charset="-127"/>
                </a:rPr>
                <a:t>4 &gt;&gt; </a:t>
              </a:r>
              <a:r>
                <a:rPr lang="ko-KR" altLang="en-US" sz="4800" dirty="0">
                  <a:latin typeface="나눔바른고딕 옛한글" panose="020B0603020101020101" pitchFamily="50" charset="-127"/>
                  <a:ea typeface="나눔바른고딕 옛한글" panose="020B0603020101020101" pitchFamily="50" charset="-127"/>
                </a:rPr>
                <a:t>세부 설명</a:t>
              </a:r>
              <a:endParaRPr lang="ko-KR" altLang="en-US" sz="4800" dirty="0">
                <a:latin typeface="나눔바른고딕 옛한글" panose="020B0603020101020101" pitchFamily="50" charset="-127"/>
                <a:ea typeface="나눔바른고딕 옛한글" panose="020B0603020101020101" pitchFamily="50" charset="-127"/>
              </a:endParaRPr>
            </a:p>
          </p:txBody>
        </p:sp>
        <p:cxnSp>
          <p:nvCxnSpPr>
            <p:cNvPr id="16" name="직선 연결선 15"/>
            <p:cNvCxnSpPr/>
            <p:nvPr/>
          </p:nvCxnSpPr>
          <p:spPr>
            <a:xfrm>
              <a:off x="336331" y="1306287"/>
              <a:ext cx="11519338" cy="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255442" y="0"/>
            <a:ext cx="2060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종합설계 프로젝트</a:t>
            </a:r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299925" y="1892284"/>
            <a:ext cx="8298025" cy="18651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 fontAlgn="base">
              <a:lnSpc>
                <a:spcPct val="160000"/>
              </a:lnSpc>
              <a:buFont typeface="+mj-lt"/>
              <a:buAutoNum type="arabicPeriod"/>
            </a:pPr>
            <a:r>
              <a:rPr lang="ko-KR" altLang="en-US" kern="0" dirty="0" smtClean="0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회원가입 양식에 레코드 삽입 부분을 넣어 회원가입 양식 추가</a:t>
            </a:r>
            <a:endParaRPr lang="en-US" altLang="ko-KR" kern="0" dirty="0" smtClean="0">
              <a:solidFill>
                <a:srgbClr val="000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342900" lvl="0" indent="-342900" algn="just" fontAlgn="base">
              <a:lnSpc>
                <a:spcPct val="160000"/>
              </a:lnSpc>
              <a:buFont typeface="+mj-lt"/>
              <a:buAutoNum type="arabicPeriod"/>
            </a:pPr>
            <a:r>
              <a:rPr lang="ko-KR" altLang="en-US" kern="0" dirty="0" smtClean="0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로그인 부분 구현 </a:t>
            </a:r>
            <a:endParaRPr lang="en-US" altLang="ko-KR" kern="0" dirty="0" smtClean="0">
              <a:solidFill>
                <a:srgbClr val="000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342900" lvl="0" indent="-342900" algn="just" fontAlgn="base">
              <a:lnSpc>
                <a:spcPct val="160000"/>
              </a:lnSpc>
              <a:buFont typeface="+mj-lt"/>
              <a:buAutoNum type="arabicPeriod"/>
            </a:pPr>
            <a:r>
              <a:rPr lang="ko-KR" altLang="en-US" kern="0" dirty="0" smtClean="0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식물 정보 </a:t>
            </a:r>
            <a:r>
              <a:rPr lang="en-US" altLang="ko-KR" kern="0" dirty="0" smtClean="0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DB</a:t>
            </a:r>
            <a:r>
              <a:rPr lang="ko-KR" altLang="en-US" kern="0" dirty="0" smtClean="0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를 </a:t>
            </a:r>
            <a:r>
              <a:rPr lang="ko-KR" altLang="en-US" kern="0" dirty="0" err="1" smtClean="0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라즈베리파이와</a:t>
            </a:r>
            <a:r>
              <a:rPr lang="ko-KR" altLang="en-US" kern="0" dirty="0" smtClean="0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연결하여 실제 데이터 받아서 출력</a:t>
            </a:r>
            <a:endParaRPr lang="en-US" altLang="ko-KR" kern="0" dirty="0" smtClean="0">
              <a:solidFill>
                <a:srgbClr val="000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342900" lvl="0" indent="-342900" algn="just" fontAlgn="base">
              <a:lnSpc>
                <a:spcPct val="160000"/>
              </a:lnSpc>
              <a:buFont typeface="+mj-lt"/>
              <a:buAutoNum type="arabicPeriod"/>
            </a:pPr>
            <a:r>
              <a:rPr lang="ko-KR" altLang="en-US" kern="0" dirty="0" smtClean="0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회원에 따른 식물 정보 </a:t>
            </a:r>
            <a:r>
              <a:rPr lang="en-US" altLang="ko-KR" kern="0" dirty="0" smtClean="0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DB</a:t>
            </a:r>
            <a:r>
              <a:rPr lang="ko-KR" altLang="en-US" kern="0" dirty="0" smtClean="0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연결 </a:t>
            </a:r>
            <a:endParaRPr lang="ko-KR" altLang="en-US" kern="0" spc="0" dirty="0">
              <a:solidFill>
                <a:srgbClr val="000000"/>
              </a:solidFill>
              <a:effectLst/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3299925" y="3770847"/>
            <a:ext cx="8298025" cy="18651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 fontAlgn="base">
              <a:lnSpc>
                <a:spcPct val="160000"/>
              </a:lnSpc>
              <a:buFont typeface="+mj-lt"/>
              <a:buAutoNum type="arabicPeriod"/>
            </a:pPr>
            <a:r>
              <a:rPr lang="en-US" altLang="ko-KR" kern="0" dirty="0" err="1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tcp</a:t>
            </a:r>
            <a:r>
              <a:rPr lang="en-US" altLang="ko-KR" kern="0" dirty="0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/</a:t>
            </a:r>
            <a:r>
              <a:rPr lang="en-US" altLang="ko-KR" kern="0" dirty="0" err="1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ip</a:t>
            </a:r>
            <a:r>
              <a:rPr lang="ko-KR" altLang="en-US" kern="0" dirty="0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대신에 사물인터넷 전용프로토콜인 </a:t>
            </a:r>
            <a:r>
              <a:rPr lang="en-US" altLang="ko-KR" kern="0" dirty="0" err="1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CoAP</a:t>
            </a:r>
            <a:r>
              <a:rPr lang="ko-KR" altLang="en-US" kern="0" dirty="0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을 사용해서 </a:t>
            </a:r>
            <a:r>
              <a:rPr lang="ko-KR" altLang="en-US" kern="0" dirty="0" smtClean="0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통신</a:t>
            </a:r>
            <a:r>
              <a:rPr lang="en-US" altLang="ko-KR" kern="0" dirty="0" smtClean="0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</a:p>
          <a:p>
            <a:pPr marL="342900" lvl="0" indent="-342900" algn="just" fontAlgn="base">
              <a:lnSpc>
                <a:spcPct val="160000"/>
              </a:lnSpc>
              <a:buFont typeface="+mj-lt"/>
              <a:buAutoNum type="arabicPeriod"/>
            </a:pPr>
            <a:r>
              <a:rPr lang="ko-KR" altLang="en-US" kern="0" dirty="0" smtClean="0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서버와 </a:t>
            </a:r>
            <a:r>
              <a:rPr lang="en-US" altLang="ko-KR" kern="0" dirty="0" err="1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CoAP</a:t>
            </a:r>
            <a:r>
              <a:rPr lang="ko-KR" altLang="en-US" kern="0" dirty="0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으로 통신하도록 연결</a:t>
            </a:r>
          </a:p>
          <a:p>
            <a:pPr marL="342900" lvl="0" indent="-342900" algn="just" fontAlgn="base">
              <a:lnSpc>
                <a:spcPct val="160000"/>
              </a:lnSpc>
              <a:buFont typeface="+mj-lt"/>
              <a:buAutoNum type="arabicPeriod"/>
            </a:pPr>
            <a:r>
              <a:rPr lang="ko-KR" altLang="en-US" kern="0" dirty="0" smtClean="0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서버 </a:t>
            </a:r>
            <a:r>
              <a:rPr lang="ko-KR" altLang="en-US" kern="0" dirty="0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프로그램 안정화</a:t>
            </a:r>
            <a:r>
              <a:rPr lang="en-US" altLang="ko-KR" kern="0" dirty="0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  <a:endParaRPr lang="ko-KR" altLang="en-US" kern="0" dirty="0">
              <a:solidFill>
                <a:srgbClr val="000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342900" lvl="0" indent="-342900" algn="just" fontAlgn="base">
              <a:lnSpc>
                <a:spcPct val="160000"/>
              </a:lnSpc>
              <a:buFont typeface="+mj-lt"/>
              <a:buAutoNum type="arabicPeriod"/>
            </a:pPr>
            <a:r>
              <a:rPr lang="ko-KR" altLang="en-US" kern="0" dirty="0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카메라 연결과 </a:t>
            </a:r>
            <a:r>
              <a:rPr lang="ko-KR" altLang="en-US" kern="0" dirty="0" err="1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스트리밍</a:t>
            </a:r>
            <a:r>
              <a:rPr lang="ko-KR" altLang="en-US" kern="0" dirty="0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구현</a:t>
            </a:r>
            <a:endParaRPr lang="ko-KR" altLang="en-US" kern="0" spc="0" dirty="0">
              <a:solidFill>
                <a:srgbClr val="000000"/>
              </a:solidFill>
              <a:effectLst/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05069" y="2062065"/>
            <a:ext cx="1669047" cy="584775"/>
          </a:xfrm>
          <a:prstGeom prst="rect">
            <a:avLst/>
          </a:prstGeom>
          <a:solidFill>
            <a:srgbClr val="57B79C"/>
          </a:solidFill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DB </a:t>
            </a:r>
            <a:r>
              <a:rPr lang="ko-KR" altLang="en-US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측면</a:t>
            </a:r>
            <a:endParaRPr lang="ko-KR" altLang="en-US" sz="3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905069" y="3847323"/>
            <a:ext cx="1893467" cy="584775"/>
          </a:xfrm>
          <a:prstGeom prst="rect">
            <a:avLst/>
          </a:prstGeom>
          <a:solidFill>
            <a:srgbClr val="57B79C"/>
          </a:solidFill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통신 측면</a:t>
            </a:r>
            <a:endParaRPr lang="en-US" altLang="ko-KR" sz="32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05069" y="5931160"/>
            <a:ext cx="1893467" cy="584775"/>
          </a:xfrm>
          <a:prstGeom prst="rect">
            <a:avLst/>
          </a:prstGeom>
          <a:solidFill>
            <a:srgbClr val="57B79C"/>
          </a:solidFill>
        </p:spPr>
        <p:txBody>
          <a:bodyPr wrap="none" rtlCol="0">
            <a:spAutoFit/>
          </a:bodyPr>
          <a:lstStyle/>
          <a:p>
            <a:r>
              <a:rPr lang="ko-KR" altLang="en-US" sz="32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어플</a:t>
            </a:r>
            <a:r>
              <a:rPr lang="ko-KR" altLang="en-US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측면</a:t>
            </a:r>
            <a:endParaRPr lang="en-US" altLang="ko-KR" sz="32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3299925" y="5649411"/>
            <a:ext cx="8298025" cy="9787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 fontAlgn="base">
              <a:lnSpc>
                <a:spcPct val="160000"/>
              </a:lnSpc>
              <a:buFont typeface="+mj-lt"/>
              <a:buAutoNum type="arabicPeriod"/>
            </a:pPr>
            <a:r>
              <a:rPr lang="ko-KR" altLang="en-US" kern="0" spc="0" dirty="0" smtClean="0">
                <a:solidFill>
                  <a:srgbClr val="000000"/>
                </a:solidFill>
                <a:effectLst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웹 어플리케이션 접속 구현</a:t>
            </a:r>
            <a:endParaRPr lang="en-US" altLang="ko-KR" kern="0" spc="0" dirty="0" smtClean="0">
              <a:solidFill>
                <a:srgbClr val="000000"/>
              </a:solidFill>
              <a:effectLst/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342900" lvl="0" indent="-342900" algn="just" fontAlgn="base">
              <a:lnSpc>
                <a:spcPct val="160000"/>
              </a:lnSpc>
              <a:buFont typeface="+mj-lt"/>
              <a:buAutoNum type="arabicPeriod"/>
            </a:pPr>
            <a:r>
              <a:rPr lang="ko-KR" altLang="en-US" kern="0" dirty="0" smtClean="0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구체적인 기능 구현</a:t>
            </a:r>
            <a:r>
              <a:rPr lang="ko-KR" altLang="en-US" kern="0" spc="0" dirty="0" smtClean="0">
                <a:solidFill>
                  <a:srgbClr val="000000"/>
                </a:solidFill>
                <a:effectLst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endParaRPr lang="ko-KR" altLang="en-US" kern="0" spc="0" dirty="0">
              <a:solidFill>
                <a:srgbClr val="000000"/>
              </a:solidFill>
              <a:effectLst/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36455" y="1416194"/>
            <a:ext cx="51206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4) </a:t>
            </a:r>
            <a:r>
              <a:rPr lang="ko-KR" altLang="en-US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앞으로의 진행 방향</a:t>
            </a:r>
            <a:endParaRPr lang="en-US" altLang="ko-KR" sz="3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3415004" y="3713584"/>
            <a:ext cx="7791061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>
            <a:off x="3415004" y="5666792"/>
            <a:ext cx="7791061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0091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2" grpId="0"/>
      <p:bldP spid="6" grpId="0" animBg="1"/>
      <p:bldP spid="23" grpId="0" animBg="1"/>
      <p:bldP spid="24" grpId="0" animBg="1"/>
      <p:bldP spid="2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560324" y="1505382"/>
            <a:ext cx="51206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제출 논문</a:t>
            </a:r>
            <a:endParaRPr lang="en-US" altLang="ko-KR" sz="3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2050" name="_x33402016" descr="EMB000016004b5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9981" y="1529669"/>
            <a:ext cx="3537128" cy="4998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9" name="_x224856088" descr="EMB000016004b5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2270" y="1503541"/>
            <a:ext cx="3704105" cy="4998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336331" y="346944"/>
            <a:ext cx="11519338" cy="874620"/>
            <a:chOff x="336331" y="435435"/>
            <a:chExt cx="11519338" cy="874620"/>
          </a:xfrm>
        </p:grpSpPr>
        <p:cxnSp>
          <p:nvCxnSpPr>
            <p:cNvPr id="12" name="직선 연결선 11"/>
            <p:cNvCxnSpPr/>
            <p:nvPr/>
          </p:nvCxnSpPr>
          <p:spPr>
            <a:xfrm>
              <a:off x="336331" y="435435"/>
              <a:ext cx="11519338" cy="0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547711" y="479058"/>
              <a:ext cx="374759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dirty="0">
                  <a:latin typeface="나눔바른고딕 옛한글" panose="020B0603020101020101" pitchFamily="50" charset="-127"/>
                  <a:ea typeface="나눔바른고딕 옛한글" panose="020B0603020101020101" pitchFamily="50" charset="-127"/>
                </a:rPr>
                <a:t>4 &gt;&gt; </a:t>
              </a:r>
              <a:r>
                <a:rPr lang="ko-KR" altLang="en-US" sz="4800" dirty="0">
                  <a:latin typeface="나눔바른고딕 옛한글" panose="020B0603020101020101" pitchFamily="50" charset="-127"/>
                  <a:ea typeface="나눔바른고딕 옛한글" panose="020B0603020101020101" pitchFamily="50" charset="-127"/>
                </a:rPr>
                <a:t>세부 설명</a:t>
              </a:r>
              <a:endParaRPr lang="ko-KR" altLang="en-US" sz="4800" dirty="0">
                <a:latin typeface="나눔바른고딕 옛한글" panose="020B0603020101020101" pitchFamily="50" charset="-127"/>
                <a:ea typeface="나눔바른고딕 옛한글" panose="020B0603020101020101" pitchFamily="50" charset="-127"/>
              </a:endParaRPr>
            </a:p>
          </p:txBody>
        </p:sp>
        <p:cxnSp>
          <p:nvCxnSpPr>
            <p:cNvPr id="14" name="직선 연결선 13"/>
            <p:cNvCxnSpPr/>
            <p:nvPr/>
          </p:nvCxnSpPr>
          <p:spPr>
            <a:xfrm>
              <a:off x="336331" y="1306287"/>
              <a:ext cx="11519338" cy="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/>
          <p:cNvSpPr txBox="1"/>
          <p:nvPr/>
        </p:nvSpPr>
        <p:spPr>
          <a:xfrm>
            <a:off x="255442" y="0"/>
            <a:ext cx="2060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종합설계 프로젝트</a:t>
            </a:r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00153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2951672"/>
              </p:ext>
            </p:extLst>
          </p:nvPr>
        </p:nvGraphicFramePr>
        <p:xfrm>
          <a:off x="39189" y="1802295"/>
          <a:ext cx="12109269" cy="3975653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456954"/>
                <a:gridCol w="2250219"/>
                <a:gridCol w="434671"/>
                <a:gridCol w="434671"/>
                <a:gridCol w="434671"/>
                <a:gridCol w="434671"/>
                <a:gridCol w="434671"/>
                <a:gridCol w="434671"/>
                <a:gridCol w="434671"/>
                <a:gridCol w="434671"/>
                <a:gridCol w="434671"/>
                <a:gridCol w="434671"/>
                <a:gridCol w="434671"/>
                <a:gridCol w="434671"/>
                <a:gridCol w="434671"/>
                <a:gridCol w="434671"/>
                <a:gridCol w="434671"/>
                <a:gridCol w="882031"/>
              </a:tblGrid>
              <a:tr h="19083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solidFill>
                            <a:schemeClr val="bg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추진 내용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B79C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solidFill>
                            <a:schemeClr val="bg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과업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B79C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bg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9</a:t>
                      </a:r>
                      <a:r>
                        <a:rPr lang="ko-KR" altLang="en-US" sz="1400" dirty="0" smtClean="0">
                          <a:solidFill>
                            <a:schemeClr val="bg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월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B79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bg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10</a:t>
                      </a:r>
                      <a:r>
                        <a:rPr lang="ko-KR" altLang="en-US" sz="1400" dirty="0" smtClean="0">
                          <a:solidFill>
                            <a:schemeClr val="bg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월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B79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bg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11</a:t>
                      </a:r>
                      <a:r>
                        <a:rPr lang="ko-KR" altLang="en-US" sz="1400" dirty="0" smtClean="0">
                          <a:solidFill>
                            <a:schemeClr val="bg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월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B79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bg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12</a:t>
                      </a:r>
                      <a:r>
                        <a:rPr lang="ko-KR" altLang="en-US" sz="1400" dirty="0" smtClean="0">
                          <a:solidFill>
                            <a:schemeClr val="bg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월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B79C"/>
                    </a:solidFill>
                  </a:tcPr>
                </a:tc>
              </a:tr>
              <a:tr h="15637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</a:t>
                      </a:r>
                      <a:endParaRPr lang="ko-KR" altLang="en-US" sz="1000" dirty="0">
                        <a:solidFill>
                          <a:schemeClr val="bg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B79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</a:t>
                      </a:r>
                      <a:endParaRPr lang="ko-KR" altLang="en-US" sz="1000" dirty="0">
                        <a:solidFill>
                          <a:schemeClr val="bg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B79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3</a:t>
                      </a:r>
                      <a:endParaRPr lang="ko-KR" altLang="en-US" sz="1000" dirty="0">
                        <a:solidFill>
                          <a:schemeClr val="bg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B79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4</a:t>
                      </a:r>
                      <a:endParaRPr lang="ko-KR" altLang="en-US" sz="1000" dirty="0">
                        <a:solidFill>
                          <a:schemeClr val="bg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B79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5</a:t>
                      </a:r>
                      <a:endParaRPr lang="ko-KR" altLang="en-US" sz="1000" dirty="0">
                        <a:solidFill>
                          <a:schemeClr val="bg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B79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</a:t>
                      </a:r>
                      <a:endParaRPr lang="ko-KR" altLang="en-US" sz="1000" dirty="0">
                        <a:solidFill>
                          <a:schemeClr val="bg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B79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</a:t>
                      </a:r>
                      <a:endParaRPr lang="ko-KR" altLang="en-US" sz="1000" dirty="0">
                        <a:solidFill>
                          <a:schemeClr val="bg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B79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3</a:t>
                      </a:r>
                      <a:endParaRPr lang="ko-KR" altLang="en-US" sz="1000" dirty="0">
                        <a:solidFill>
                          <a:schemeClr val="bg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B79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4</a:t>
                      </a:r>
                      <a:endParaRPr lang="ko-KR" altLang="en-US" sz="1000" dirty="0">
                        <a:solidFill>
                          <a:schemeClr val="bg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B79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5</a:t>
                      </a:r>
                      <a:endParaRPr lang="ko-KR" altLang="en-US" sz="1000" dirty="0">
                        <a:solidFill>
                          <a:schemeClr val="bg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B79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</a:t>
                      </a:r>
                      <a:endParaRPr lang="ko-KR" altLang="en-US" sz="1000" dirty="0">
                        <a:solidFill>
                          <a:schemeClr val="bg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B79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</a:t>
                      </a:r>
                      <a:endParaRPr lang="ko-KR" altLang="en-US" sz="1000" dirty="0">
                        <a:solidFill>
                          <a:schemeClr val="bg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B79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3</a:t>
                      </a:r>
                      <a:endParaRPr lang="ko-KR" altLang="en-US" sz="1000" dirty="0">
                        <a:solidFill>
                          <a:schemeClr val="bg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B79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4</a:t>
                      </a:r>
                      <a:endParaRPr lang="ko-KR" altLang="en-US" sz="1000" dirty="0">
                        <a:solidFill>
                          <a:schemeClr val="bg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B79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5</a:t>
                      </a:r>
                      <a:endParaRPr lang="ko-KR" altLang="en-US" sz="1000" dirty="0">
                        <a:solidFill>
                          <a:schemeClr val="bg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B79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bg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B79C"/>
                    </a:solidFill>
                  </a:tcPr>
                </a:tc>
              </a:tr>
              <a:tr h="3207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기본 자료 조사 및 목표 설정</a:t>
                      </a:r>
                      <a:endParaRPr lang="en-US" altLang="ko-KR" sz="1400" b="1" dirty="0" smtClean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aseline="0" dirty="0" smtClean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계획서 제출</a:t>
                      </a:r>
                      <a:r>
                        <a:rPr lang="en-US" altLang="ko-KR" sz="1100" baseline="0" dirty="0" smtClean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(~9/21)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ko-KR" altLang="en-US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0215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 smtClean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기본적인 </a:t>
                      </a:r>
                      <a:r>
                        <a:rPr lang="ko-KR" altLang="en-US" sz="1400" b="1" dirty="0" err="1" smtClean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앱</a:t>
                      </a:r>
                      <a:r>
                        <a:rPr lang="ko-KR" altLang="en-US" sz="1400" b="1" dirty="0" smtClean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 구성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온도</a:t>
                      </a:r>
                      <a:r>
                        <a:rPr lang="en-US" altLang="ko-KR" sz="1100" dirty="0" smtClean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, </a:t>
                      </a:r>
                      <a:r>
                        <a:rPr lang="ko-KR" altLang="en-US" sz="1100" dirty="0" smtClean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조도</a:t>
                      </a:r>
                      <a:r>
                        <a:rPr lang="en-US" altLang="ko-KR" sz="1100" dirty="0" smtClean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, </a:t>
                      </a:r>
                      <a:r>
                        <a:rPr lang="ko-KR" altLang="en-US" sz="1100" dirty="0" smtClean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습도</a:t>
                      </a:r>
                      <a:r>
                        <a:rPr lang="en-US" altLang="ko-KR" sz="1100" dirty="0" smtClean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, </a:t>
                      </a:r>
                      <a:r>
                        <a:rPr lang="ko-KR" altLang="en-US" sz="1100" dirty="0" smtClean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날씨 기능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108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데이터 수집</a:t>
                      </a:r>
                      <a:endParaRPr lang="ko-KR" altLang="en-US" sz="1400" b="1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원예학과 학생과 회의</a:t>
                      </a:r>
                      <a:endParaRPr lang="en-US" altLang="ko-KR" sz="1100" dirty="0" smtClean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  <a:p>
                      <a:pPr algn="ctr" latinLnBrk="1"/>
                      <a:r>
                        <a:rPr lang="en-US" altLang="ko-KR" sz="1100" dirty="0" smtClean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(9/30)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975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논문자료 수집</a:t>
                      </a:r>
                      <a:r>
                        <a:rPr lang="ko-KR" altLang="en-US" sz="1400" b="1" baseline="0" dirty="0" smtClean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 및 작성</a:t>
                      </a:r>
                      <a:endParaRPr lang="ko-KR" altLang="en-US" sz="1400" b="1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추계학술발표대회 논문 제출</a:t>
                      </a:r>
                      <a:endParaRPr lang="en-US" altLang="ko-KR" sz="1100" dirty="0" smtClean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  <a:p>
                      <a:pPr algn="ctr" latinLnBrk="1"/>
                      <a:r>
                        <a:rPr lang="en-US" altLang="ko-KR" sz="1100" dirty="0" smtClean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(~9/30)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88898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 smtClean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하드웨어 설치</a:t>
                      </a:r>
                      <a:endParaRPr lang="ko-KR" altLang="en-US" sz="1400" b="1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94198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 smtClean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서버 구축</a:t>
                      </a:r>
                      <a:endParaRPr lang="ko-KR" altLang="en-US" sz="1400" b="1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100" baseline="0" dirty="0" smtClean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5515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통신 프로세스 구축</a:t>
                      </a:r>
                      <a:endParaRPr lang="ko-KR" altLang="en-US" sz="1400" b="1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021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중간 테스트</a:t>
                      </a:r>
                      <a:endParaRPr lang="ko-KR" altLang="en-US" sz="1400" b="1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233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세부적인 </a:t>
                      </a:r>
                      <a:r>
                        <a:rPr lang="ko-KR" altLang="en-US" sz="1400" b="1" dirty="0" err="1" smtClean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앱</a:t>
                      </a:r>
                      <a:r>
                        <a:rPr lang="ko-KR" altLang="en-US" sz="1400" b="1" dirty="0" smtClean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 기능 구현</a:t>
                      </a:r>
                      <a:endParaRPr lang="ko-KR" altLang="en-US" sz="1400" b="1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log-in,</a:t>
                      </a:r>
                      <a:r>
                        <a:rPr lang="en-US" altLang="ko-KR" sz="1100" baseline="0" dirty="0" smtClean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 </a:t>
                      </a:r>
                      <a:r>
                        <a:rPr lang="ko-KR" altLang="en-US" sz="1100" baseline="0" dirty="0" smtClean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카메라</a:t>
                      </a:r>
                      <a:r>
                        <a:rPr lang="en-US" altLang="ko-KR" sz="1100" baseline="0" dirty="0" smtClean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, </a:t>
                      </a:r>
                      <a:r>
                        <a:rPr lang="ko-KR" altLang="en-US" sz="1100" baseline="0" dirty="0" smtClean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식물 정보 기능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1010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최종 테스트</a:t>
                      </a:r>
                      <a:endParaRPr lang="ko-KR" altLang="en-US" sz="1400" b="1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pSp>
        <p:nvGrpSpPr>
          <p:cNvPr id="42" name="그룹 41"/>
          <p:cNvGrpSpPr/>
          <p:nvPr/>
        </p:nvGrpSpPr>
        <p:grpSpPr>
          <a:xfrm>
            <a:off x="4744586" y="2512795"/>
            <a:ext cx="7395768" cy="3104711"/>
            <a:chOff x="4715907" y="1924216"/>
            <a:chExt cx="7395768" cy="3104711"/>
          </a:xfrm>
        </p:grpSpPr>
        <p:cxnSp>
          <p:nvCxnSpPr>
            <p:cNvPr id="8" name="직선 화살표 연결선 7"/>
            <p:cNvCxnSpPr/>
            <p:nvPr/>
          </p:nvCxnSpPr>
          <p:spPr>
            <a:xfrm>
              <a:off x="4715907" y="1924216"/>
              <a:ext cx="1148324" cy="0"/>
            </a:xfrm>
            <a:prstGeom prst="straightConnector1">
              <a:avLst/>
            </a:prstGeom>
            <a:ln w="47625">
              <a:solidFill>
                <a:srgbClr val="57B79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화살표 연결선 14"/>
            <p:cNvCxnSpPr/>
            <p:nvPr/>
          </p:nvCxnSpPr>
          <p:spPr>
            <a:xfrm>
              <a:off x="5145473" y="2254124"/>
              <a:ext cx="1304488" cy="0"/>
            </a:xfrm>
            <a:prstGeom prst="straightConnector1">
              <a:avLst/>
            </a:prstGeom>
            <a:ln w="47625">
              <a:solidFill>
                <a:srgbClr val="57B79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화살표 연결선 18"/>
            <p:cNvCxnSpPr/>
            <p:nvPr/>
          </p:nvCxnSpPr>
          <p:spPr>
            <a:xfrm>
              <a:off x="6019052" y="2648116"/>
              <a:ext cx="4073978" cy="0"/>
            </a:xfrm>
            <a:prstGeom prst="straightConnector1">
              <a:avLst/>
            </a:prstGeom>
            <a:ln w="47625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화살표 연결선 21"/>
            <p:cNvCxnSpPr/>
            <p:nvPr/>
          </p:nvCxnSpPr>
          <p:spPr>
            <a:xfrm>
              <a:off x="6006280" y="3426269"/>
              <a:ext cx="873579" cy="0"/>
            </a:xfrm>
            <a:prstGeom prst="straightConnector1">
              <a:avLst/>
            </a:prstGeom>
            <a:ln w="47625">
              <a:solidFill>
                <a:srgbClr val="57B79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화살표 연결선 22"/>
            <p:cNvCxnSpPr/>
            <p:nvPr/>
          </p:nvCxnSpPr>
          <p:spPr>
            <a:xfrm>
              <a:off x="6019052" y="3704381"/>
              <a:ext cx="4148205" cy="0"/>
            </a:xfrm>
            <a:prstGeom prst="straightConnector1">
              <a:avLst/>
            </a:prstGeom>
            <a:ln w="47625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화살표 연결선 26"/>
            <p:cNvCxnSpPr/>
            <p:nvPr/>
          </p:nvCxnSpPr>
          <p:spPr>
            <a:xfrm>
              <a:off x="6019052" y="4043593"/>
              <a:ext cx="4148205" cy="0"/>
            </a:xfrm>
            <a:prstGeom prst="straightConnector1">
              <a:avLst/>
            </a:prstGeom>
            <a:ln w="47625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화살표 연결선 27"/>
            <p:cNvCxnSpPr/>
            <p:nvPr/>
          </p:nvCxnSpPr>
          <p:spPr>
            <a:xfrm>
              <a:off x="6879859" y="4702356"/>
              <a:ext cx="3287398" cy="0"/>
            </a:xfrm>
            <a:prstGeom prst="straightConnector1">
              <a:avLst/>
            </a:prstGeom>
            <a:ln w="47625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화살표 연결선 28"/>
            <p:cNvCxnSpPr/>
            <p:nvPr/>
          </p:nvCxnSpPr>
          <p:spPr>
            <a:xfrm>
              <a:off x="4715907" y="3065284"/>
              <a:ext cx="2172058" cy="0"/>
            </a:xfrm>
            <a:prstGeom prst="straightConnector1">
              <a:avLst/>
            </a:prstGeom>
            <a:ln w="47625">
              <a:solidFill>
                <a:srgbClr val="57B79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화살표 연결선 33"/>
            <p:cNvCxnSpPr/>
            <p:nvPr/>
          </p:nvCxnSpPr>
          <p:spPr>
            <a:xfrm>
              <a:off x="9049364" y="4375082"/>
              <a:ext cx="873579" cy="0"/>
            </a:xfrm>
            <a:prstGeom prst="straightConnector1">
              <a:avLst/>
            </a:prstGeom>
            <a:ln w="47625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화살표 연결선 34"/>
            <p:cNvCxnSpPr/>
            <p:nvPr/>
          </p:nvCxnSpPr>
          <p:spPr>
            <a:xfrm>
              <a:off x="11238096" y="5028927"/>
              <a:ext cx="873579" cy="0"/>
            </a:xfrm>
            <a:prstGeom prst="straightConnector1">
              <a:avLst/>
            </a:prstGeom>
            <a:ln w="47625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/>
            <p:cNvCxnSpPr/>
            <p:nvPr/>
          </p:nvCxnSpPr>
          <p:spPr>
            <a:xfrm>
              <a:off x="6006280" y="2648116"/>
              <a:ext cx="1298410" cy="0"/>
            </a:xfrm>
            <a:prstGeom prst="line">
              <a:avLst/>
            </a:prstGeom>
            <a:ln w="47625">
              <a:solidFill>
                <a:srgbClr val="57B7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/>
            <p:cNvCxnSpPr/>
            <p:nvPr/>
          </p:nvCxnSpPr>
          <p:spPr>
            <a:xfrm>
              <a:off x="6019052" y="3699418"/>
              <a:ext cx="1298410" cy="0"/>
            </a:xfrm>
            <a:prstGeom prst="line">
              <a:avLst/>
            </a:prstGeom>
            <a:ln w="47625">
              <a:solidFill>
                <a:srgbClr val="57B7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/>
            <p:cNvCxnSpPr/>
            <p:nvPr/>
          </p:nvCxnSpPr>
          <p:spPr>
            <a:xfrm>
              <a:off x="6019052" y="4038629"/>
              <a:ext cx="1298410" cy="0"/>
            </a:xfrm>
            <a:prstGeom prst="line">
              <a:avLst/>
            </a:prstGeom>
            <a:ln w="47625">
              <a:solidFill>
                <a:srgbClr val="57B7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/>
            <p:cNvCxnSpPr/>
            <p:nvPr/>
          </p:nvCxnSpPr>
          <p:spPr>
            <a:xfrm>
              <a:off x="6879859" y="4702356"/>
              <a:ext cx="437603" cy="0"/>
            </a:xfrm>
            <a:prstGeom prst="line">
              <a:avLst/>
            </a:prstGeom>
            <a:ln w="47625">
              <a:solidFill>
                <a:srgbClr val="57B7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그룹 25"/>
          <p:cNvGrpSpPr/>
          <p:nvPr/>
        </p:nvGrpSpPr>
        <p:grpSpPr>
          <a:xfrm>
            <a:off x="336331" y="346946"/>
            <a:ext cx="11519338" cy="874620"/>
            <a:chOff x="336331" y="435435"/>
            <a:chExt cx="11519338" cy="874620"/>
          </a:xfrm>
        </p:grpSpPr>
        <p:cxnSp>
          <p:nvCxnSpPr>
            <p:cNvPr id="30" name="직선 연결선 29"/>
            <p:cNvCxnSpPr/>
            <p:nvPr/>
          </p:nvCxnSpPr>
          <p:spPr>
            <a:xfrm>
              <a:off x="336331" y="435435"/>
              <a:ext cx="11519338" cy="0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/>
            <p:cNvSpPr txBox="1"/>
            <p:nvPr/>
          </p:nvSpPr>
          <p:spPr>
            <a:xfrm>
              <a:off x="547711" y="479058"/>
              <a:ext cx="374759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dirty="0" smtClean="0">
                  <a:latin typeface="나눔바른고딕 옛한글" panose="020B0603020101020101" pitchFamily="50" charset="-127"/>
                  <a:ea typeface="나눔바른고딕 옛한글" panose="020B0603020101020101" pitchFamily="50" charset="-127"/>
                </a:rPr>
                <a:t>5 </a:t>
              </a:r>
              <a:r>
                <a:rPr lang="en-US" altLang="ko-KR" sz="4800" dirty="0" smtClean="0">
                  <a:latin typeface="나눔바른고딕 옛한글" panose="020B0603020101020101" pitchFamily="50" charset="-127"/>
                  <a:ea typeface="나눔바른고딕 옛한글" panose="020B0603020101020101" pitchFamily="50" charset="-127"/>
                </a:rPr>
                <a:t>&gt;&gt; </a:t>
              </a:r>
              <a:r>
                <a:rPr lang="ko-KR" altLang="en-US" sz="4800" dirty="0" smtClean="0">
                  <a:latin typeface="나눔바른고딕 옛한글" panose="020B0603020101020101" pitchFamily="50" charset="-127"/>
                  <a:ea typeface="나눔바른고딕 옛한글" panose="020B0603020101020101" pitchFamily="50" charset="-127"/>
                </a:rPr>
                <a:t>향후 계획</a:t>
              </a:r>
              <a:endParaRPr lang="ko-KR" altLang="en-US" sz="4800" dirty="0">
                <a:latin typeface="나눔바른고딕 옛한글" panose="020B0603020101020101" pitchFamily="50" charset="-127"/>
                <a:ea typeface="나눔바른고딕 옛한글" panose="020B0603020101020101" pitchFamily="50" charset="-127"/>
              </a:endParaRPr>
            </a:p>
          </p:txBody>
        </p:sp>
        <p:cxnSp>
          <p:nvCxnSpPr>
            <p:cNvPr id="32" name="직선 연결선 31"/>
            <p:cNvCxnSpPr/>
            <p:nvPr/>
          </p:nvCxnSpPr>
          <p:spPr>
            <a:xfrm>
              <a:off x="336331" y="1306287"/>
              <a:ext cx="11519338" cy="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/>
          <p:cNvSpPr txBox="1"/>
          <p:nvPr/>
        </p:nvSpPr>
        <p:spPr>
          <a:xfrm>
            <a:off x="255442" y="2"/>
            <a:ext cx="2060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종합설계 프로젝트</a:t>
            </a:r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17154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/>
          <p:nvPr/>
        </p:nvSpPr>
        <p:spPr>
          <a:xfrm>
            <a:off x="392373" y="1384084"/>
            <a:ext cx="51206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File-</a:t>
            </a:r>
            <a:r>
              <a:rPr lang="en-US" altLang="ko-KR" sz="32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Zila</a:t>
            </a:r>
            <a:endParaRPr lang="en-US" altLang="ko-KR" sz="3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r="4592"/>
          <a:stretch/>
        </p:blipFill>
        <p:spPr>
          <a:xfrm>
            <a:off x="2611987" y="1399592"/>
            <a:ext cx="9069939" cy="5347413"/>
          </a:xfrm>
          <a:prstGeom prst="rect">
            <a:avLst/>
          </a:prstGeom>
        </p:spPr>
      </p:pic>
      <p:grpSp>
        <p:nvGrpSpPr>
          <p:cNvPr id="15" name="그룹 14"/>
          <p:cNvGrpSpPr/>
          <p:nvPr/>
        </p:nvGrpSpPr>
        <p:grpSpPr>
          <a:xfrm>
            <a:off x="336331" y="346946"/>
            <a:ext cx="11519338" cy="874620"/>
            <a:chOff x="336331" y="435435"/>
            <a:chExt cx="11519338" cy="874620"/>
          </a:xfrm>
        </p:grpSpPr>
        <p:cxnSp>
          <p:nvCxnSpPr>
            <p:cNvPr id="16" name="직선 연결선 15"/>
            <p:cNvCxnSpPr/>
            <p:nvPr/>
          </p:nvCxnSpPr>
          <p:spPr>
            <a:xfrm>
              <a:off x="336331" y="435435"/>
              <a:ext cx="11519338" cy="0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547711" y="479058"/>
              <a:ext cx="374759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dirty="0" smtClean="0">
                  <a:latin typeface="나눔바른고딕 옛한글" panose="020B0603020101020101" pitchFamily="50" charset="-127"/>
                  <a:ea typeface="나눔바른고딕 옛한글" panose="020B0603020101020101" pitchFamily="50" charset="-127"/>
                </a:rPr>
                <a:t>5 </a:t>
              </a:r>
              <a:r>
                <a:rPr lang="en-US" altLang="ko-KR" sz="4800" dirty="0" smtClean="0">
                  <a:latin typeface="나눔바른고딕 옛한글" panose="020B0603020101020101" pitchFamily="50" charset="-127"/>
                  <a:ea typeface="나눔바른고딕 옛한글" panose="020B0603020101020101" pitchFamily="50" charset="-127"/>
                </a:rPr>
                <a:t>&gt;&gt; </a:t>
              </a:r>
              <a:r>
                <a:rPr lang="ko-KR" altLang="en-US" sz="4800" dirty="0" smtClean="0">
                  <a:latin typeface="나눔바른고딕 옛한글" panose="020B0603020101020101" pitchFamily="50" charset="-127"/>
                  <a:ea typeface="나눔바른고딕 옛한글" panose="020B0603020101020101" pitchFamily="50" charset="-127"/>
                </a:rPr>
                <a:t>향후 계획</a:t>
              </a:r>
              <a:endParaRPr lang="ko-KR" altLang="en-US" sz="4800" dirty="0">
                <a:latin typeface="나눔바른고딕 옛한글" panose="020B0603020101020101" pitchFamily="50" charset="-127"/>
                <a:ea typeface="나눔바른고딕 옛한글" panose="020B0603020101020101" pitchFamily="50" charset="-127"/>
              </a:endParaRPr>
            </a:p>
          </p:txBody>
        </p:sp>
        <p:cxnSp>
          <p:nvCxnSpPr>
            <p:cNvPr id="18" name="직선 연결선 17"/>
            <p:cNvCxnSpPr/>
            <p:nvPr/>
          </p:nvCxnSpPr>
          <p:spPr>
            <a:xfrm>
              <a:off x="336331" y="1306287"/>
              <a:ext cx="11519338" cy="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255442" y="2"/>
            <a:ext cx="2060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종합설계 프로젝트</a:t>
            </a:r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88589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920" y="1931437"/>
            <a:ext cx="5325737" cy="4571999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392373" y="1384084"/>
            <a:ext cx="51206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Git</a:t>
            </a:r>
            <a:r>
              <a:rPr lang="en-US" altLang="ko-KR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-hub</a:t>
            </a:r>
            <a:endParaRPr lang="en-US" altLang="ko-KR" sz="3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5650" y="1928494"/>
            <a:ext cx="6021550" cy="2540869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5797907" y="1377864"/>
            <a:ext cx="51206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trello</a:t>
            </a:r>
            <a:endParaRPr lang="en-US" altLang="ko-KR" sz="3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43" name="그룹 42"/>
          <p:cNvGrpSpPr/>
          <p:nvPr/>
        </p:nvGrpSpPr>
        <p:grpSpPr>
          <a:xfrm>
            <a:off x="336331" y="346946"/>
            <a:ext cx="11519338" cy="874620"/>
            <a:chOff x="336331" y="435435"/>
            <a:chExt cx="11519338" cy="874620"/>
          </a:xfrm>
        </p:grpSpPr>
        <p:cxnSp>
          <p:nvCxnSpPr>
            <p:cNvPr id="44" name="직선 연결선 43"/>
            <p:cNvCxnSpPr/>
            <p:nvPr/>
          </p:nvCxnSpPr>
          <p:spPr>
            <a:xfrm>
              <a:off x="336331" y="435435"/>
              <a:ext cx="11519338" cy="0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/>
            <p:cNvSpPr txBox="1"/>
            <p:nvPr/>
          </p:nvSpPr>
          <p:spPr>
            <a:xfrm>
              <a:off x="547711" y="479058"/>
              <a:ext cx="374759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dirty="0" smtClean="0">
                  <a:latin typeface="나눔바른고딕 옛한글" panose="020B0603020101020101" pitchFamily="50" charset="-127"/>
                  <a:ea typeface="나눔바른고딕 옛한글" panose="020B0603020101020101" pitchFamily="50" charset="-127"/>
                </a:rPr>
                <a:t>5 </a:t>
              </a:r>
              <a:r>
                <a:rPr lang="en-US" altLang="ko-KR" sz="4800" dirty="0" smtClean="0">
                  <a:latin typeface="나눔바른고딕 옛한글" panose="020B0603020101020101" pitchFamily="50" charset="-127"/>
                  <a:ea typeface="나눔바른고딕 옛한글" panose="020B0603020101020101" pitchFamily="50" charset="-127"/>
                </a:rPr>
                <a:t>&gt;&gt; </a:t>
              </a:r>
              <a:r>
                <a:rPr lang="ko-KR" altLang="en-US" sz="4800" dirty="0" smtClean="0">
                  <a:latin typeface="나눔바른고딕 옛한글" panose="020B0603020101020101" pitchFamily="50" charset="-127"/>
                  <a:ea typeface="나눔바른고딕 옛한글" panose="020B0603020101020101" pitchFamily="50" charset="-127"/>
                </a:rPr>
                <a:t>향후 계획</a:t>
              </a:r>
              <a:endParaRPr lang="ko-KR" altLang="en-US" sz="4800" dirty="0">
                <a:latin typeface="나눔바른고딕 옛한글" panose="020B0603020101020101" pitchFamily="50" charset="-127"/>
                <a:ea typeface="나눔바른고딕 옛한글" panose="020B0603020101020101" pitchFamily="50" charset="-127"/>
              </a:endParaRPr>
            </a:p>
          </p:txBody>
        </p:sp>
        <p:cxnSp>
          <p:nvCxnSpPr>
            <p:cNvPr id="46" name="직선 연결선 45"/>
            <p:cNvCxnSpPr/>
            <p:nvPr/>
          </p:nvCxnSpPr>
          <p:spPr>
            <a:xfrm>
              <a:off x="336331" y="1306287"/>
              <a:ext cx="11519338" cy="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TextBox 46"/>
          <p:cNvSpPr txBox="1"/>
          <p:nvPr/>
        </p:nvSpPr>
        <p:spPr>
          <a:xfrm>
            <a:off x="255442" y="2"/>
            <a:ext cx="2060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종합설계 프로젝트</a:t>
            </a:r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39849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323267" y="618310"/>
            <a:ext cx="11550869" cy="2178193"/>
            <a:chOff x="323267" y="304801"/>
            <a:chExt cx="11550869" cy="2178193"/>
          </a:xfrm>
        </p:grpSpPr>
        <p:grpSp>
          <p:nvGrpSpPr>
            <p:cNvPr id="36" name="그룹 35"/>
            <p:cNvGrpSpPr/>
            <p:nvPr/>
          </p:nvGrpSpPr>
          <p:grpSpPr>
            <a:xfrm>
              <a:off x="323267" y="307352"/>
              <a:ext cx="11550869" cy="2175642"/>
              <a:chOff x="323267" y="294289"/>
              <a:chExt cx="11550869" cy="2175642"/>
            </a:xfrm>
          </p:grpSpPr>
          <p:pic>
            <p:nvPicPr>
              <p:cNvPr id="45" name="그림 44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983" b="65977"/>
              <a:stretch/>
            </p:blipFill>
            <p:spPr>
              <a:xfrm>
                <a:off x="333177" y="294291"/>
                <a:ext cx="11533002" cy="2175640"/>
              </a:xfrm>
              <a:prstGeom prst="rect">
                <a:avLst/>
              </a:prstGeom>
              <a:solidFill>
                <a:schemeClr val="bg1"/>
              </a:solidFill>
            </p:spPr>
          </p:pic>
          <p:sp>
            <p:nvSpPr>
              <p:cNvPr id="53" name="직사각형 52"/>
              <p:cNvSpPr/>
              <p:nvPr/>
            </p:nvSpPr>
            <p:spPr>
              <a:xfrm>
                <a:off x="323267" y="294289"/>
                <a:ext cx="11550869" cy="2175641"/>
              </a:xfrm>
              <a:prstGeom prst="rect">
                <a:avLst/>
              </a:prstGeom>
              <a:solidFill>
                <a:schemeClr val="bg1">
                  <a:alpha val="3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38" name="직선 연결선 37"/>
            <p:cNvCxnSpPr/>
            <p:nvPr/>
          </p:nvCxnSpPr>
          <p:spPr>
            <a:xfrm>
              <a:off x="325821" y="304801"/>
              <a:ext cx="11540358" cy="0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TextBox 29"/>
          <p:cNvSpPr txBox="1"/>
          <p:nvPr/>
        </p:nvSpPr>
        <p:spPr>
          <a:xfrm>
            <a:off x="1" y="3673460"/>
            <a:ext cx="12192000" cy="92333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 fontAlgn="base" latinLnBrk="0"/>
            <a:r>
              <a:rPr lang="en-US" altLang="ko-KR" sz="5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END.</a:t>
            </a:r>
            <a:endParaRPr lang="ko-KR" altLang="en-US" sz="5400" dirty="0">
              <a:solidFill>
                <a:schemeClr val="tx1">
                  <a:lumMod val="95000"/>
                  <a:lumOff val="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8826" y="88491"/>
            <a:ext cx="2060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종합설계 프로젝트</a:t>
            </a:r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9854955" y="6121374"/>
            <a:ext cx="2074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8</a:t>
            </a: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조 스마트 팜</a:t>
            </a:r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PANG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80" name="직선 연결선 79"/>
          <p:cNvCxnSpPr/>
          <p:nvPr/>
        </p:nvCxnSpPr>
        <p:spPr>
          <a:xfrm>
            <a:off x="367862" y="6594679"/>
            <a:ext cx="11477297" cy="0"/>
          </a:xfrm>
          <a:prstGeom prst="line">
            <a:avLst/>
          </a:prstGeom>
          <a:ln w="1143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0918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66261" y="3788259"/>
            <a:ext cx="1921144" cy="1267940"/>
            <a:chOff x="-8383" y="3788259"/>
            <a:chExt cx="1921144" cy="1267940"/>
          </a:xfrm>
        </p:grpSpPr>
        <p:sp>
          <p:nvSpPr>
            <p:cNvPr id="45" name="TextBox 44"/>
            <p:cNvSpPr txBox="1"/>
            <p:nvPr/>
          </p:nvSpPr>
          <p:spPr>
            <a:xfrm>
              <a:off x="-8383" y="3788259"/>
              <a:ext cx="192114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000" dirty="0" smtClean="0">
                  <a:solidFill>
                    <a:srgbClr val="57B79C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001</a:t>
              </a:r>
              <a:endParaRPr lang="ko-KR" altLang="en-US" sz="2800" dirty="0">
                <a:solidFill>
                  <a:srgbClr val="57B79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376486" y="4594534"/>
              <a:ext cx="116730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팀 소개</a:t>
              </a:r>
              <a:endPara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2481130" y="3788259"/>
            <a:ext cx="2022362" cy="1267940"/>
            <a:chOff x="2408198" y="3788259"/>
            <a:chExt cx="2022362" cy="1267940"/>
          </a:xfrm>
        </p:grpSpPr>
        <p:sp>
          <p:nvSpPr>
            <p:cNvPr id="53" name="TextBox 52"/>
            <p:cNvSpPr txBox="1"/>
            <p:nvPr/>
          </p:nvSpPr>
          <p:spPr>
            <a:xfrm>
              <a:off x="2408198" y="3788259"/>
              <a:ext cx="202236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000" dirty="0" smtClean="0">
                  <a:solidFill>
                    <a:srgbClr val="57B79C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002</a:t>
              </a:r>
              <a:endParaRPr lang="ko-KR" altLang="en-US" sz="2800" dirty="0">
                <a:solidFill>
                  <a:srgbClr val="57B79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2686215" y="4594534"/>
              <a:ext cx="146226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주제 설명</a:t>
              </a:r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4997217" y="3788259"/>
            <a:ext cx="2015130" cy="1267940"/>
            <a:chOff x="5065957" y="3788259"/>
            <a:chExt cx="2015130" cy="1267940"/>
          </a:xfrm>
        </p:grpSpPr>
        <p:sp>
          <p:nvSpPr>
            <p:cNvPr id="54" name="TextBox 53"/>
            <p:cNvSpPr txBox="1"/>
            <p:nvPr/>
          </p:nvSpPr>
          <p:spPr>
            <a:xfrm>
              <a:off x="5065957" y="3788259"/>
              <a:ext cx="201513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000" dirty="0" smtClean="0">
                  <a:solidFill>
                    <a:srgbClr val="57B79C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003</a:t>
              </a:r>
              <a:endParaRPr lang="ko-KR" altLang="en-US" sz="2800" dirty="0">
                <a:solidFill>
                  <a:srgbClr val="57B79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5382766" y="4594534"/>
              <a:ext cx="146226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진행 상황</a:t>
              </a:r>
              <a:endPara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7506072" y="3788259"/>
            <a:ext cx="2015130" cy="1262135"/>
            <a:chOff x="7716485" y="3788259"/>
            <a:chExt cx="2015130" cy="1262135"/>
          </a:xfrm>
        </p:grpSpPr>
        <p:sp>
          <p:nvSpPr>
            <p:cNvPr id="22" name="TextBox 21"/>
            <p:cNvSpPr txBox="1"/>
            <p:nvPr/>
          </p:nvSpPr>
          <p:spPr>
            <a:xfrm>
              <a:off x="7716485" y="3788259"/>
              <a:ext cx="201513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000" dirty="0" smtClean="0">
                  <a:solidFill>
                    <a:srgbClr val="57B79C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004</a:t>
              </a:r>
              <a:endParaRPr lang="ko-KR" altLang="en-US" sz="2800" dirty="0">
                <a:solidFill>
                  <a:srgbClr val="57B79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8079316" y="4588729"/>
              <a:ext cx="146226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세부 설명</a:t>
              </a:r>
              <a:endPara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cxnSp>
        <p:nvCxnSpPr>
          <p:cNvPr id="12" name="직선 연결선 11"/>
          <p:cNvCxnSpPr/>
          <p:nvPr/>
        </p:nvCxnSpPr>
        <p:spPr>
          <a:xfrm>
            <a:off x="2119550" y="3710754"/>
            <a:ext cx="0" cy="1460938"/>
          </a:xfrm>
          <a:prstGeom prst="line">
            <a:avLst/>
          </a:prstGeom>
          <a:ln w="12700">
            <a:solidFill>
              <a:srgbClr val="828C9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>
            <a:off x="4736876" y="3710754"/>
            <a:ext cx="0" cy="1460938"/>
          </a:xfrm>
          <a:prstGeom prst="line">
            <a:avLst/>
          </a:prstGeom>
          <a:ln w="12700">
            <a:solidFill>
              <a:srgbClr val="828C9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/>
          <p:nvPr/>
        </p:nvCxnSpPr>
        <p:spPr>
          <a:xfrm>
            <a:off x="7354202" y="3710754"/>
            <a:ext cx="0" cy="1460938"/>
          </a:xfrm>
          <a:prstGeom prst="line">
            <a:avLst/>
          </a:prstGeom>
          <a:ln w="12700">
            <a:solidFill>
              <a:srgbClr val="828C9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그룹 15"/>
          <p:cNvGrpSpPr/>
          <p:nvPr/>
        </p:nvGrpSpPr>
        <p:grpSpPr>
          <a:xfrm>
            <a:off x="323267" y="618310"/>
            <a:ext cx="11550869" cy="2178193"/>
            <a:chOff x="323267" y="304801"/>
            <a:chExt cx="11550869" cy="2178193"/>
          </a:xfrm>
        </p:grpSpPr>
        <p:grpSp>
          <p:nvGrpSpPr>
            <p:cNvPr id="14" name="그룹 13"/>
            <p:cNvGrpSpPr/>
            <p:nvPr/>
          </p:nvGrpSpPr>
          <p:grpSpPr>
            <a:xfrm>
              <a:off x="323267" y="307352"/>
              <a:ext cx="11550869" cy="2175642"/>
              <a:chOff x="323267" y="294289"/>
              <a:chExt cx="11550869" cy="2175642"/>
            </a:xfrm>
          </p:grpSpPr>
          <p:pic>
            <p:nvPicPr>
              <p:cNvPr id="8" name="그림 7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983" b="65977"/>
              <a:stretch/>
            </p:blipFill>
            <p:spPr>
              <a:xfrm>
                <a:off x="333177" y="294291"/>
                <a:ext cx="11533002" cy="2175640"/>
              </a:xfrm>
              <a:prstGeom prst="rect">
                <a:avLst/>
              </a:prstGeom>
              <a:solidFill>
                <a:schemeClr val="bg1"/>
              </a:solidFill>
            </p:spPr>
          </p:pic>
          <p:sp>
            <p:nvSpPr>
              <p:cNvPr id="9" name="직사각형 8"/>
              <p:cNvSpPr/>
              <p:nvPr/>
            </p:nvSpPr>
            <p:spPr>
              <a:xfrm>
                <a:off x="323267" y="294289"/>
                <a:ext cx="11550869" cy="2175641"/>
              </a:xfrm>
              <a:prstGeom prst="rect">
                <a:avLst/>
              </a:prstGeom>
              <a:solidFill>
                <a:schemeClr val="bg1">
                  <a:alpha val="3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7" name="TextBox 6"/>
            <p:cNvSpPr txBox="1"/>
            <p:nvPr/>
          </p:nvSpPr>
          <p:spPr>
            <a:xfrm>
              <a:off x="412966" y="576297"/>
              <a:ext cx="4491486" cy="923330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algn="ctr" fontAlgn="base" latinLnBrk="0"/>
              <a:r>
                <a:rPr lang="en-US" altLang="ko-KR" sz="5400" dirty="0"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조선일보명조" panose="02030304000000000000" pitchFamily="18" charset="-127"/>
                </a:rPr>
                <a:t>CONTENTS</a:t>
              </a:r>
              <a:endParaRPr lang="en-US" altLang="ko-KR" sz="105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조선일보명조" panose="02030304000000000000" pitchFamily="18" charset="-127"/>
              </a:endParaRPr>
            </a:p>
          </p:txBody>
        </p:sp>
        <p:cxnSp>
          <p:nvCxnSpPr>
            <p:cNvPr id="43" name="직선 연결선 42"/>
            <p:cNvCxnSpPr/>
            <p:nvPr/>
          </p:nvCxnSpPr>
          <p:spPr>
            <a:xfrm>
              <a:off x="325821" y="304801"/>
              <a:ext cx="11540358" cy="0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/>
          <p:cNvSpPr txBox="1"/>
          <p:nvPr/>
        </p:nvSpPr>
        <p:spPr>
          <a:xfrm>
            <a:off x="255442" y="88491"/>
            <a:ext cx="2060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종합설계 프로젝트</a:t>
            </a:r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10014926" y="3788259"/>
            <a:ext cx="2015130" cy="1262135"/>
            <a:chOff x="9940282" y="3788259"/>
            <a:chExt cx="2015130" cy="1262135"/>
          </a:xfrm>
        </p:grpSpPr>
        <p:sp>
          <p:nvSpPr>
            <p:cNvPr id="21" name="TextBox 20"/>
            <p:cNvSpPr txBox="1"/>
            <p:nvPr/>
          </p:nvSpPr>
          <p:spPr>
            <a:xfrm>
              <a:off x="9940282" y="3788259"/>
              <a:ext cx="201513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000" dirty="0" smtClean="0">
                  <a:solidFill>
                    <a:srgbClr val="57B79C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005</a:t>
              </a:r>
              <a:endParaRPr lang="ko-KR" altLang="en-US" sz="2800" dirty="0">
                <a:solidFill>
                  <a:srgbClr val="57B79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0303113" y="4588729"/>
              <a:ext cx="146226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향후 계획</a:t>
              </a:r>
              <a:endPara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cxnSp>
        <p:nvCxnSpPr>
          <p:cNvPr id="26" name="직선 연결선 25"/>
          <p:cNvCxnSpPr/>
          <p:nvPr/>
        </p:nvCxnSpPr>
        <p:spPr>
          <a:xfrm>
            <a:off x="9971528" y="3713865"/>
            <a:ext cx="0" cy="1460938"/>
          </a:xfrm>
          <a:prstGeom prst="line">
            <a:avLst/>
          </a:prstGeom>
          <a:ln w="12700">
            <a:solidFill>
              <a:srgbClr val="828C9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4630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/>
        </p:nvGrpSpPr>
        <p:grpSpPr>
          <a:xfrm>
            <a:off x="211395" y="2707788"/>
            <a:ext cx="2978870" cy="2978870"/>
            <a:chOff x="5172278" y="1719809"/>
            <a:chExt cx="2978870" cy="2978870"/>
          </a:xfrm>
        </p:grpSpPr>
        <p:sp>
          <p:nvSpPr>
            <p:cNvPr id="7" name="타원 6"/>
            <p:cNvSpPr/>
            <p:nvPr/>
          </p:nvSpPr>
          <p:spPr>
            <a:xfrm>
              <a:off x="5172278" y="1719809"/>
              <a:ext cx="2978870" cy="2978870"/>
            </a:xfrm>
            <a:prstGeom prst="ellipse">
              <a:avLst/>
            </a:prstGeom>
            <a:solidFill>
              <a:schemeClr val="accent4">
                <a:lumMod val="40000"/>
                <a:lumOff val="60000"/>
                <a:alpha val="5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7" t="6315" r="-367" b="18685"/>
            <a:stretch/>
          </p:blipFill>
          <p:spPr>
            <a:xfrm>
              <a:off x="5369676" y="1868713"/>
              <a:ext cx="2621241" cy="2621241"/>
            </a:xfrm>
            <a:prstGeom prst="ellipse">
              <a:avLst/>
            </a:prstGeom>
          </p:spPr>
        </p:pic>
      </p:grpSp>
      <p:grpSp>
        <p:nvGrpSpPr>
          <p:cNvPr id="17" name="그룹 16"/>
          <p:cNvGrpSpPr/>
          <p:nvPr/>
        </p:nvGrpSpPr>
        <p:grpSpPr>
          <a:xfrm>
            <a:off x="5961571" y="2707788"/>
            <a:ext cx="2978870" cy="2978870"/>
            <a:chOff x="5172278" y="3681345"/>
            <a:chExt cx="2978870" cy="2978870"/>
          </a:xfrm>
        </p:grpSpPr>
        <p:sp>
          <p:nvSpPr>
            <p:cNvPr id="8" name="타원 7"/>
            <p:cNvSpPr/>
            <p:nvPr/>
          </p:nvSpPr>
          <p:spPr>
            <a:xfrm>
              <a:off x="5172278" y="3681345"/>
              <a:ext cx="2978870" cy="297887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5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2" name="그림 11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260" b="20260"/>
            <a:stretch/>
          </p:blipFill>
          <p:spPr>
            <a:xfrm>
              <a:off x="5369796" y="3877402"/>
              <a:ext cx="2606071" cy="2606071"/>
            </a:xfrm>
            <a:prstGeom prst="ellipse">
              <a:avLst/>
            </a:prstGeom>
          </p:spPr>
        </p:pic>
      </p:grpSp>
      <p:grpSp>
        <p:nvGrpSpPr>
          <p:cNvPr id="18" name="그룹 17"/>
          <p:cNvGrpSpPr/>
          <p:nvPr/>
        </p:nvGrpSpPr>
        <p:grpSpPr>
          <a:xfrm>
            <a:off x="8836660" y="2707788"/>
            <a:ext cx="2978870" cy="2978870"/>
            <a:chOff x="7817156" y="3681345"/>
            <a:chExt cx="2978870" cy="2978870"/>
          </a:xfrm>
        </p:grpSpPr>
        <p:sp>
          <p:nvSpPr>
            <p:cNvPr id="9" name="타원 8"/>
            <p:cNvSpPr/>
            <p:nvPr/>
          </p:nvSpPr>
          <p:spPr>
            <a:xfrm>
              <a:off x="7817156" y="3681345"/>
              <a:ext cx="2978870" cy="2978870"/>
            </a:xfrm>
            <a:prstGeom prst="ellipse">
              <a:avLst/>
            </a:prstGeom>
            <a:solidFill>
              <a:srgbClr val="57B79C">
                <a:alpha val="4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3" name="그림 12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41" t="712" r="-941" b="24288"/>
            <a:stretch/>
          </p:blipFill>
          <p:spPr>
            <a:xfrm>
              <a:off x="7973325" y="3866892"/>
              <a:ext cx="2661203" cy="2661203"/>
            </a:xfrm>
            <a:prstGeom prst="ellipse">
              <a:avLst/>
            </a:prstGeom>
          </p:spPr>
        </p:pic>
      </p:grpSp>
      <p:grpSp>
        <p:nvGrpSpPr>
          <p:cNvPr id="16" name="그룹 15"/>
          <p:cNvGrpSpPr/>
          <p:nvPr/>
        </p:nvGrpSpPr>
        <p:grpSpPr>
          <a:xfrm>
            <a:off x="3086483" y="2707788"/>
            <a:ext cx="2978870" cy="2978870"/>
            <a:chOff x="7817156" y="1719809"/>
            <a:chExt cx="2978870" cy="2978870"/>
          </a:xfrm>
        </p:grpSpPr>
        <p:sp>
          <p:nvSpPr>
            <p:cNvPr id="10" name="타원 9"/>
            <p:cNvSpPr/>
            <p:nvPr/>
          </p:nvSpPr>
          <p:spPr>
            <a:xfrm>
              <a:off x="7817156" y="1719809"/>
              <a:ext cx="2978870" cy="2978870"/>
            </a:xfrm>
            <a:prstGeom prst="ellipse">
              <a:avLst/>
            </a:prstGeom>
            <a:solidFill>
              <a:srgbClr val="F6C9DE">
                <a:alpha val="5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50" r="22149"/>
            <a:stretch/>
          </p:blipFill>
          <p:spPr>
            <a:xfrm rot="5400000">
              <a:off x="7998338" y="1878447"/>
              <a:ext cx="2647950" cy="2647950"/>
            </a:xfrm>
            <a:prstGeom prst="ellipse">
              <a:avLst/>
            </a:prstGeom>
          </p:spPr>
        </p:pic>
      </p:grpSp>
      <p:sp>
        <p:nvSpPr>
          <p:cNvPr id="19" name="TextBox 18"/>
          <p:cNvSpPr txBox="1"/>
          <p:nvPr/>
        </p:nvSpPr>
        <p:spPr>
          <a:xfrm flipH="1">
            <a:off x="3655329" y="5477493"/>
            <a:ext cx="1712422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김수빈</a:t>
            </a:r>
            <a:endParaRPr lang="en-US" altLang="ko-KR" sz="3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ko-KR" altLang="en-US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앱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개발 및 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보고서 담당</a:t>
            </a:r>
          </a:p>
        </p:txBody>
      </p:sp>
      <p:sp>
        <p:nvSpPr>
          <p:cNvPr id="20" name="TextBox 19"/>
          <p:cNvSpPr txBox="1"/>
          <p:nvPr/>
        </p:nvSpPr>
        <p:spPr>
          <a:xfrm flipH="1">
            <a:off x="701397" y="5477493"/>
            <a:ext cx="1712422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김우현</a:t>
            </a:r>
            <a:endParaRPr lang="en-US" altLang="ko-KR" sz="3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서버 구축 및 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보고서 담당</a:t>
            </a:r>
          </a:p>
        </p:txBody>
      </p:sp>
      <p:sp>
        <p:nvSpPr>
          <p:cNvPr id="21" name="TextBox 20"/>
          <p:cNvSpPr txBox="1"/>
          <p:nvPr/>
        </p:nvSpPr>
        <p:spPr>
          <a:xfrm flipH="1">
            <a:off x="6629232" y="5477493"/>
            <a:ext cx="1712422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김정훈</a:t>
            </a:r>
            <a:endParaRPr lang="en-US" altLang="ko-KR" sz="3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모듈 개발 및 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예산 담당</a:t>
            </a:r>
          </a:p>
        </p:txBody>
      </p:sp>
      <p:sp>
        <p:nvSpPr>
          <p:cNvPr id="22" name="TextBox 21"/>
          <p:cNvSpPr txBox="1"/>
          <p:nvPr/>
        </p:nvSpPr>
        <p:spPr>
          <a:xfrm flipH="1">
            <a:off x="9446529" y="5477493"/>
            <a:ext cx="1712422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이성민</a:t>
            </a:r>
            <a:endParaRPr lang="en-US" altLang="ko-KR" sz="3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 처리 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및 일정 담당</a:t>
            </a:r>
          </a:p>
        </p:txBody>
      </p:sp>
      <p:grpSp>
        <p:nvGrpSpPr>
          <p:cNvPr id="42" name="그룹 41"/>
          <p:cNvGrpSpPr/>
          <p:nvPr/>
        </p:nvGrpSpPr>
        <p:grpSpPr>
          <a:xfrm>
            <a:off x="336331" y="435435"/>
            <a:ext cx="11519338" cy="874620"/>
            <a:chOff x="336331" y="435435"/>
            <a:chExt cx="11519338" cy="874620"/>
          </a:xfrm>
        </p:grpSpPr>
        <p:cxnSp>
          <p:nvCxnSpPr>
            <p:cNvPr id="43" name="직선 연결선 42"/>
            <p:cNvCxnSpPr/>
            <p:nvPr/>
          </p:nvCxnSpPr>
          <p:spPr>
            <a:xfrm>
              <a:off x="336331" y="435435"/>
              <a:ext cx="11519338" cy="0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/>
            <p:cNvSpPr txBox="1"/>
            <p:nvPr/>
          </p:nvSpPr>
          <p:spPr>
            <a:xfrm>
              <a:off x="547711" y="479058"/>
              <a:ext cx="374759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dirty="0" smtClean="0">
                  <a:latin typeface="나눔바른고딕 옛한글" panose="020B0603020101020101" pitchFamily="50" charset="-127"/>
                  <a:ea typeface="나눔바른고딕 옛한글" panose="020B0603020101020101" pitchFamily="50" charset="-127"/>
                </a:rPr>
                <a:t>1 &gt;&gt; </a:t>
              </a:r>
              <a:r>
                <a:rPr lang="ko-KR" altLang="en-US" sz="4800" dirty="0" smtClean="0">
                  <a:latin typeface="나눔바른고딕 옛한글" panose="020B0603020101020101" pitchFamily="50" charset="-127"/>
                  <a:ea typeface="나눔바른고딕 옛한글" panose="020B0603020101020101" pitchFamily="50" charset="-127"/>
                </a:rPr>
                <a:t>팀 소개</a:t>
              </a:r>
              <a:endParaRPr lang="ko-KR" altLang="en-US" sz="4800" dirty="0">
                <a:latin typeface="나눔바른고딕 옛한글" panose="020B0603020101020101" pitchFamily="50" charset="-127"/>
                <a:ea typeface="나눔바른고딕 옛한글" panose="020B0603020101020101" pitchFamily="50" charset="-127"/>
              </a:endParaRPr>
            </a:p>
          </p:txBody>
        </p:sp>
        <p:cxnSp>
          <p:nvCxnSpPr>
            <p:cNvPr id="45" name="직선 연결선 44"/>
            <p:cNvCxnSpPr/>
            <p:nvPr/>
          </p:nvCxnSpPr>
          <p:spPr>
            <a:xfrm>
              <a:off x="336331" y="1306287"/>
              <a:ext cx="11519338" cy="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TextBox 45"/>
          <p:cNvSpPr txBox="1"/>
          <p:nvPr/>
        </p:nvSpPr>
        <p:spPr>
          <a:xfrm>
            <a:off x="2925380" y="1249162"/>
            <a:ext cx="60553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dirty="0" smtClean="0">
                <a:solidFill>
                  <a:srgbClr val="57B79C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“ </a:t>
            </a:r>
            <a:r>
              <a:rPr lang="ko-KR" altLang="en-US" sz="5400" dirty="0" smtClean="0">
                <a:solidFill>
                  <a:srgbClr val="57B79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스마트 </a:t>
            </a:r>
            <a:r>
              <a:rPr lang="ko-KR" altLang="en-US" sz="5400" dirty="0" err="1" smtClean="0">
                <a:solidFill>
                  <a:srgbClr val="57B79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팜</a:t>
            </a:r>
            <a:r>
              <a:rPr lang="ko-KR" altLang="en-US" sz="6600" dirty="0" err="1" smtClean="0">
                <a:solidFill>
                  <a:srgbClr val="57B79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팡</a:t>
            </a:r>
            <a:r>
              <a:rPr lang="en-US" altLang="ko-KR" sz="7200" i="1" dirty="0" smtClean="0">
                <a:solidFill>
                  <a:srgbClr val="57B79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!</a:t>
            </a:r>
            <a:r>
              <a:rPr lang="ko-KR" altLang="en-US" sz="5400" dirty="0" smtClean="0">
                <a:solidFill>
                  <a:srgbClr val="57B79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</a:t>
            </a:r>
            <a:r>
              <a:rPr lang="en-US" altLang="ko-KR" sz="6600" dirty="0" smtClean="0">
                <a:solidFill>
                  <a:srgbClr val="57B79C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”</a:t>
            </a:r>
            <a:endParaRPr lang="ko-KR" altLang="en-US" sz="6600" dirty="0">
              <a:solidFill>
                <a:srgbClr val="57B79C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4350000" y="2285620"/>
            <a:ext cx="38058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solidFill>
                  <a:srgbClr val="828C9B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SMART FARM PANG!</a:t>
            </a:r>
            <a:endParaRPr lang="ko-KR" altLang="en-US" sz="2800" dirty="0">
              <a:solidFill>
                <a:srgbClr val="828C9B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55442" y="88491"/>
            <a:ext cx="2060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종합설계 프로젝트</a:t>
            </a:r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41977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1" grpId="0"/>
      <p:bldP spid="22" grpId="0"/>
      <p:bldP spid="46" grpId="0"/>
      <p:bldP spid="4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그룹 86"/>
          <p:cNvGrpSpPr/>
          <p:nvPr/>
        </p:nvGrpSpPr>
        <p:grpSpPr>
          <a:xfrm>
            <a:off x="447261" y="4075682"/>
            <a:ext cx="4579182" cy="76200"/>
            <a:chOff x="-1057538" y="2659407"/>
            <a:chExt cx="4579182" cy="76200"/>
          </a:xfrm>
        </p:grpSpPr>
        <p:sp>
          <p:nvSpPr>
            <p:cNvPr id="88" name="타원 87"/>
            <p:cNvSpPr/>
            <p:nvPr/>
          </p:nvSpPr>
          <p:spPr>
            <a:xfrm flipH="1">
              <a:off x="3445444" y="2659407"/>
              <a:ext cx="76200" cy="76200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828C9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89" name="직선 연결선 88"/>
            <p:cNvCxnSpPr/>
            <p:nvPr/>
          </p:nvCxnSpPr>
          <p:spPr>
            <a:xfrm flipH="1">
              <a:off x="-1057538" y="2697507"/>
              <a:ext cx="4502983" cy="0"/>
            </a:xfrm>
            <a:prstGeom prst="line">
              <a:avLst/>
            </a:prstGeom>
            <a:ln>
              <a:solidFill>
                <a:srgbClr val="828C9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그룹 61"/>
          <p:cNvGrpSpPr/>
          <p:nvPr/>
        </p:nvGrpSpPr>
        <p:grpSpPr>
          <a:xfrm>
            <a:off x="417443" y="3278647"/>
            <a:ext cx="4609000" cy="76200"/>
            <a:chOff x="-1087356" y="2659407"/>
            <a:chExt cx="4609000" cy="76200"/>
          </a:xfrm>
        </p:grpSpPr>
        <p:sp>
          <p:nvSpPr>
            <p:cNvPr id="60" name="타원 59"/>
            <p:cNvSpPr/>
            <p:nvPr/>
          </p:nvSpPr>
          <p:spPr>
            <a:xfrm flipH="1">
              <a:off x="3445444" y="2659407"/>
              <a:ext cx="76200" cy="76200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828C9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61" name="직선 연결선 60"/>
            <p:cNvCxnSpPr/>
            <p:nvPr/>
          </p:nvCxnSpPr>
          <p:spPr>
            <a:xfrm flipH="1">
              <a:off x="-1087356" y="2697507"/>
              <a:ext cx="4532801" cy="0"/>
            </a:xfrm>
            <a:prstGeom prst="line">
              <a:avLst/>
            </a:prstGeom>
            <a:ln>
              <a:solidFill>
                <a:srgbClr val="828C9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0" name="그룹 89"/>
          <p:cNvGrpSpPr/>
          <p:nvPr/>
        </p:nvGrpSpPr>
        <p:grpSpPr>
          <a:xfrm>
            <a:off x="477078" y="4872717"/>
            <a:ext cx="4549365" cy="76200"/>
            <a:chOff x="-1027721" y="2659407"/>
            <a:chExt cx="4549365" cy="76200"/>
          </a:xfrm>
        </p:grpSpPr>
        <p:sp>
          <p:nvSpPr>
            <p:cNvPr id="91" name="타원 90"/>
            <p:cNvSpPr/>
            <p:nvPr/>
          </p:nvSpPr>
          <p:spPr>
            <a:xfrm flipH="1">
              <a:off x="3445444" y="2659407"/>
              <a:ext cx="76200" cy="76200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828C9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92" name="직선 연결선 91"/>
            <p:cNvCxnSpPr/>
            <p:nvPr/>
          </p:nvCxnSpPr>
          <p:spPr>
            <a:xfrm flipH="1">
              <a:off x="-1027721" y="2697507"/>
              <a:ext cx="4473166" cy="0"/>
            </a:xfrm>
            <a:prstGeom prst="line">
              <a:avLst/>
            </a:prstGeom>
            <a:ln>
              <a:solidFill>
                <a:srgbClr val="828C9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3" name="그룹 92"/>
          <p:cNvGrpSpPr/>
          <p:nvPr/>
        </p:nvGrpSpPr>
        <p:grpSpPr>
          <a:xfrm>
            <a:off x="477078" y="5669751"/>
            <a:ext cx="4549365" cy="76200"/>
            <a:chOff x="-1027721" y="2659407"/>
            <a:chExt cx="4549365" cy="76200"/>
          </a:xfrm>
        </p:grpSpPr>
        <p:sp>
          <p:nvSpPr>
            <p:cNvPr id="94" name="타원 93"/>
            <p:cNvSpPr/>
            <p:nvPr/>
          </p:nvSpPr>
          <p:spPr>
            <a:xfrm flipH="1">
              <a:off x="3445444" y="2659407"/>
              <a:ext cx="76200" cy="76200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828C9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95" name="직선 연결선 94"/>
            <p:cNvCxnSpPr/>
            <p:nvPr/>
          </p:nvCxnSpPr>
          <p:spPr>
            <a:xfrm flipH="1">
              <a:off x="-1027721" y="2697507"/>
              <a:ext cx="4473167" cy="0"/>
            </a:xfrm>
            <a:prstGeom prst="line">
              <a:avLst/>
            </a:prstGeom>
            <a:ln>
              <a:solidFill>
                <a:srgbClr val="828C9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/>
          <p:cNvSpPr txBox="1"/>
          <p:nvPr/>
        </p:nvSpPr>
        <p:spPr>
          <a:xfrm>
            <a:off x="1571077" y="1387403"/>
            <a:ext cx="8315325" cy="98488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r" fontAlgn="base" latinLnBrk="0"/>
            <a:endParaRPr lang="en-US" altLang="ko-KR" sz="1000" dirty="0">
              <a:solidFill>
                <a:srgbClr val="57B79C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조선일보명조" panose="02030304000000000000" pitchFamily="18" charset="-127"/>
            </a:endParaRPr>
          </a:p>
          <a:p>
            <a:pPr algn="r" fontAlgn="base" latinLnBrk="0"/>
            <a:r>
              <a:rPr lang="ko-KR" altLang="en-US" sz="4800" b="1" dirty="0">
                <a:solidFill>
                  <a:srgbClr val="57B79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조선일보명조" panose="02030304000000000000" pitchFamily="18" charset="-127"/>
              </a:rPr>
              <a:t>스마트 팜</a:t>
            </a:r>
            <a:r>
              <a:rPr lang="en-US" altLang="ko-KR" sz="4800" b="1" dirty="0">
                <a:solidFill>
                  <a:srgbClr val="57B79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조선일보명조" panose="02030304000000000000" pitchFamily="18" charset="-127"/>
              </a:rPr>
              <a:t>(Smart farm)</a:t>
            </a:r>
            <a:r>
              <a:rPr lang="ko-KR" altLang="en-US" sz="4800" b="1" dirty="0">
                <a:solidFill>
                  <a:srgbClr val="57B79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조선일보명조" panose="02030304000000000000" pitchFamily="18" charset="-127"/>
              </a:rPr>
              <a:t>이란</a:t>
            </a:r>
            <a:r>
              <a:rPr lang="en-US" altLang="ko-KR" sz="4800" b="1" dirty="0">
                <a:solidFill>
                  <a:srgbClr val="57B79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조선일보명조" panose="02030304000000000000" pitchFamily="18" charset="-127"/>
              </a:rPr>
              <a:t>?</a:t>
            </a:r>
            <a:endParaRPr lang="ko-KR" altLang="en-US" sz="4800" dirty="0">
              <a:solidFill>
                <a:srgbClr val="57B79C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조선일보명조" panose="02030304000000000000" pitchFamily="18" charset="-127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597900" y="3506504"/>
            <a:ext cx="13452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FARM</a:t>
            </a:r>
            <a:endParaRPr lang="ko-KR" altLang="en-US" sz="32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1891891" y="5117983"/>
            <a:ext cx="32418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SMART Phone</a:t>
            </a:r>
            <a:endParaRPr lang="en-US" altLang="ko-KR" sz="32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4074109" y="2792343"/>
            <a:ext cx="12602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IoT</a:t>
            </a:r>
            <a:endParaRPr lang="en-US" altLang="ko-KR" sz="32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4088724" y="4339964"/>
            <a:ext cx="12602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ICT</a:t>
            </a:r>
            <a:endParaRPr lang="en-US" altLang="ko-KR" sz="28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1532" y="2292390"/>
            <a:ext cx="5578479" cy="4434840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336331" y="435435"/>
            <a:ext cx="11519338" cy="874620"/>
            <a:chOff x="336331" y="435435"/>
            <a:chExt cx="11519338" cy="874620"/>
          </a:xfrm>
        </p:grpSpPr>
        <p:cxnSp>
          <p:nvCxnSpPr>
            <p:cNvPr id="25" name="직선 연결선 24"/>
            <p:cNvCxnSpPr/>
            <p:nvPr/>
          </p:nvCxnSpPr>
          <p:spPr>
            <a:xfrm>
              <a:off x="336331" y="435435"/>
              <a:ext cx="11519338" cy="0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547711" y="479058"/>
              <a:ext cx="374759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dirty="0" smtClean="0">
                  <a:latin typeface="나눔바른고딕 옛한글" panose="020B0603020101020101" pitchFamily="50" charset="-127"/>
                  <a:ea typeface="나눔바른고딕 옛한글" panose="020B0603020101020101" pitchFamily="50" charset="-127"/>
                </a:rPr>
                <a:t>2 &gt;&gt; </a:t>
              </a:r>
              <a:r>
                <a:rPr lang="ko-KR" altLang="en-US" sz="4800" dirty="0" smtClean="0">
                  <a:latin typeface="나눔바른고딕 옛한글" panose="020B0603020101020101" pitchFamily="50" charset="-127"/>
                  <a:ea typeface="나눔바른고딕 옛한글" panose="020B0603020101020101" pitchFamily="50" charset="-127"/>
                </a:rPr>
                <a:t>주제 설명</a:t>
              </a:r>
              <a:endParaRPr lang="ko-KR" altLang="en-US" sz="4800" dirty="0">
                <a:latin typeface="나눔바른고딕 옛한글" panose="020B0603020101020101" pitchFamily="50" charset="-127"/>
                <a:ea typeface="나눔바른고딕 옛한글" panose="020B0603020101020101" pitchFamily="50" charset="-127"/>
              </a:endParaRPr>
            </a:p>
          </p:txBody>
        </p:sp>
        <p:cxnSp>
          <p:nvCxnSpPr>
            <p:cNvPr id="27" name="직선 연결선 26"/>
            <p:cNvCxnSpPr/>
            <p:nvPr/>
          </p:nvCxnSpPr>
          <p:spPr>
            <a:xfrm>
              <a:off x="336331" y="1306287"/>
              <a:ext cx="11519338" cy="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TextBox 27"/>
          <p:cNvSpPr txBox="1"/>
          <p:nvPr/>
        </p:nvSpPr>
        <p:spPr>
          <a:xfrm>
            <a:off x="255442" y="88491"/>
            <a:ext cx="2060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종합설계 프로젝트</a:t>
            </a:r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67013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58" grpId="0"/>
      <p:bldP spid="64" grpId="0"/>
      <p:bldP spid="5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1" y="1505296"/>
            <a:ext cx="4283921" cy="241248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794" y="3927421"/>
            <a:ext cx="4277709" cy="2386593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2946" y="3916591"/>
            <a:ext cx="4308490" cy="2377655"/>
          </a:xfrm>
          <a:prstGeom prst="rect">
            <a:avLst/>
          </a:prstGeom>
        </p:spPr>
      </p:pic>
      <p:pic>
        <p:nvPicPr>
          <p:cNvPr id="23" name="_x33400736" descr="EMB000016004b5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2368" y="1505297"/>
            <a:ext cx="4300972" cy="2395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그룹 25"/>
          <p:cNvGrpSpPr/>
          <p:nvPr/>
        </p:nvGrpSpPr>
        <p:grpSpPr>
          <a:xfrm>
            <a:off x="1810139" y="1483567"/>
            <a:ext cx="8640148" cy="4786603"/>
            <a:chOff x="1810138" y="1483568"/>
            <a:chExt cx="8640148" cy="4786603"/>
          </a:xfrm>
        </p:grpSpPr>
        <p:sp>
          <p:nvSpPr>
            <p:cNvPr id="7" name="직사각형 6"/>
            <p:cNvSpPr/>
            <p:nvPr/>
          </p:nvSpPr>
          <p:spPr>
            <a:xfrm>
              <a:off x="1810138" y="1483568"/>
              <a:ext cx="8640148" cy="4786603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>
              <a:solidFill>
                <a:schemeClr val="bg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타원 24"/>
            <p:cNvSpPr/>
            <p:nvPr/>
          </p:nvSpPr>
          <p:spPr>
            <a:xfrm>
              <a:off x="5172891" y="2913017"/>
              <a:ext cx="1985554" cy="1985554"/>
            </a:xfrm>
            <a:prstGeom prst="ellipse">
              <a:avLst/>
            </a:prstGeom>
            <a:solidFill>
              <a:srgbClr val="57B7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5290457" y="2647403"/>
            <a:ext cx="81464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b="1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1</a:t>
            </a:r>
            <a:endParaRPr lang="ko-KR" altLang="en-US" sz="8000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998617" y="1602523"/>
            <a:ext cx="1403954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400" dirty="0" smtClean="0">
                <a:latin typeface="나눔바른고딕 옛한글" panose="020B0603020101020101" pitchFamily="50" charset="-127"/>
                <a:ea typeface="나눔바른고딕 옛한글" panose="020B0603020101020101" pitchFamily="50" charset="-127"/>
              </a:rPr>
              <a:t>예산 작성</a:t>
            </a:r>
            <a:endParaRPr lang="en-US" altLang="ko-KR" sz="2400" dirty="0">
              <a:latin typeface="나눔바른고딕 옛한글" panose="020B0603020101020101" pitchFamily="50" charset="-127"/>
              <a:ea typeface="나눔바른고딕 옛한글" panose="020B0603020101020101" pitchFamily="50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998617" y="2133748"/>
            <a:ext cx="3112900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400" dirty="0" smtClean="0">
                <a:latin typeface="나눔바른고딕 옛한글" panose="020B0603020101020101" pitchFamily="50" charset="-127"/>
                <a:ea typeface="나눔바른고딕 옛한글" panose="020B0603020101020101" pitchFamily="50" charset="-127"/>
              </a:rPr>
              <a:t>원예학과와의 만남 추진</a:t>
            </a:r>
            <a:endParaRPr lang="en-US" altLang="ko-KR" sz="2400" dirty="0">
              <a:latin typeface="나눔바른고딕 옛한글" panose="020B0603020101020101" pitchFamily="50" charset="-127"/>
              <a:ea typeface="나눔바른고딕 옛한글" panose="020B0603020101020101" pitchFamily="50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998617" y="2669324"/>
            <a:ext cx="2511054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400" dirty="0" smtClean="0">
                <a:latin typeface="나눔바른고딕 옛한글" panose="020B0603020101020101" pitchFamily="50" charset="-127"/>
                <a:ea typeface="나눔바른고딕 옛한글" panose="020B0603020101020101" pitchFamily="50" charset="-127"/>
              </a:rPr>
              <a:t>정확한 데이터 분석</a:t>
            </a:r>
            <a:endParaRPr lang="en-US" altLang="ko-KR" sz="2400" dirty="0">
              <a:latin typeface="나눔바른고딕 옛한글" panose="020B0603020101020101" pitchFamily="50" charset="-127"/>
              <a:ea typeface="나눔바른고딕 옛한글" panose="020B0603020101020101" pitchFamily="50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998617" y="3231028"/>
            <a:ext cx="2321584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400" dirty="0" err="1" smtClean="0">
                <a:latin typeface="나눔바른고딕 옛한글" panose="020B0603020101020101" pitchFamily="50" charset="-127"/>
                <a:ea typeface="나눔바른고딕 옛한글" panose="020B0603020101020101" pitchFamily="50" charset="-127"/>
              </a:rPr>
              <a:t>앱</a:t>
            </a:r>
            <a:r>
              <a:rPr lang="ko-KR" altLang="en-US" sz="2400" dirty="0" smtClean="0">
                <a:latin typeface="나눔바른고딕 옛한글" panose="020B0603020101020101" pitchFamily="50" charset="-127"/>
                <a:ea typeface="나눔바른고딕 옛한글" panose="020B0603020101020101" pitchFamily="50" charset="-127"/>
              </a:rPr>
              <a:t> 기본 기능 설정</a:t>
            </a:r>
            <a:endParaRPr lang="en-US" altLang="ko-KR" sz="2400" dirty="0">
              <a:latin typeface="나눔바른고딕 옛한글" panose="020B0603020101020101" pitchFamily="50" charset="-127"/>
              <a:ea typeface="나눔바른고딕 옛한글" panose="020B0603020101020101" pitchFamily="50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8967954" y="1663482"/>
            <a:ext cx="1403954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400" dirty="0" err="1" smtClean="0">
                <a:latin typeface="나눔바른고딕 옛한글" panose="020B0603020101020101" pitchFamily="50" charset="-127"/>
                <a:ea typeface="나눔바른고딕 옛한글" panose="020B0603020101020101" pitchFamily="50" charset="-127"/>
              </a:rPr>
              <a:t>톰캣</a:t>
            </a:r>
            <a:r>
              <a:rPr lang="ko-KR" altLang="en-US" sz="2400" dirty="0" smtClean="0">
                <a:latin typeface="나눔바른고딕 옛한글" panose="020B0603020101020101" pitchFamily="50" charset="-127"/>
                <a:ea typeface="나눔바른고딕 옛한글" panose="020B0603020101020101" pitchFamily="50" charset="-127"/>
              </a:rPr>
              <a:t> 설치</a:t>
            </a:r>
            <a:endParaRPr lang="en-US" altLang="ko-KR" sz="2400" dirty="0">
              <a:latin typeface="나눔바른고딕 옛한글" panose="020B0603020101020101" pitchFamily="50" charset="-127"/>
              <a:ea typeface="나눔바른고딕 옛한글" panose="020B0603020101020101" pitchFamily="50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7124026" y="2233894"/>
            <a:ext cx="3247882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400" dirty="0" smtClean="0">
                <a:latin typeface="나눔바른고딕 옛한글" panose="020B0603020101020101" pitchFamily="50" charset="-127"/>
                <a:ea typeface="나눔바른고딕 옛한글" panose="020B0603020101020101" pitchFamily="50" charset="-127"/>
              </a:rPr>
              <a:t>예산안 작성 및 재료 주문</a:t>
            </a:r>
            <a:endParaRPr lang="en-US" altLang="ko-KR" sz="2400" dirty="0">
              <a:latin typeface="나눔바른고딕 옛한글" panose="020B0603020101020101" pitchFamily="50" charset="-127"/>
              <a:ea typeface="나눔바른고딕 옛한글" panose="020B0603020101020101" pitchFamily="50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836643" y="4859528"/>
            <a:ext cx="3535265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dirty="0" smtClean="0">
                <a:latin typeface="나눔바른고딕 옛한글" panose="020B0603020101020101" pitchFamily="50" charset="-127"/>
                <a:ea typeface="나눔바른고딕 옛한글" panose="020B0603020101020101" pitchFamily="50" charset="-127"/>
              </a:rPr>
              <a:t>APM setup</a:t>
            </a:r>
            <a:r>
              <a:rPr lang="ko-KR" altLang="en-US" sz="2400" dirty="0" smtClean="0">
                <a:latin typeface="나눔바른고딕 옛한글" panose="020B0603020101020101" pitchFamily="50" charset="-127"/>
                <a:ea typeface="나눔바른고딕 옛한글" panose="020B0603020101020101" pitchFamily="50" charset="-127"/>
              </a:rPr>
              <a:t>으로 서버 구축</a:t>
            </a:r>
            <a:endParaRPr lang="en-US" altLang="ko-KR" sz="2400" dirty="0">
              <a:latin typeface="나눔바른고딕 옛한글" panose="020B0603020101020101" pitchFamily="50" charset="-127"/>
              <a:ea typeface="나눔바른고딕 옛한글" panose="020B0603020101020101" pitchFamily="50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365966" y="5402028"/>
            <a:ext cx="4005942" cy="8309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400" dirty="0" smtClean="0">
                <a:latin typeface="나눔바른고딕 옛한글" panose="020B0603020101020101" pitchFamily="50" charset="-127"/>
                <a:ea typeface="나눔바른고딕 옛한글" panose="020B0603020101020101" pitchFamily="50" charset="-127"/>
              </a:rPr>
              <a:t>한국멀티미디어학회 </a:t>
            </a:r>
            <a:endParaRPr lang="en-US" altLang="ko-KR" sz="2400" dirty="0" smtClean="0">
              <a:latin typeface="나눔바른고딕 옛한글" panose="020B0603020101020101" pitchFamily="50" charset="-127"/>
              <a:ea typeface="나눔바른고딕 옛한글" panose="020B0603020101020101" pitchFamily="50" charset="-127"/>
            </a:endParaRPr>
          </a:p>
          <a:p>
            <a:pPr algn="ctr"/>
            <a:r>
              <a:rPr lang="ko-KR" altLang="en-US" sz="2400" dirty="0" smtClean="0">
                <a:latin typeface="나눔바른고딕 옛한글" panose="020B0603020101020101" pitchFamily="50" charset="-127"/>
                <a:ea typeface="나눔바른고딕 옛한글" panose="020B0603020101020101" pitchFamily="50" charset="-127"/>
              </a:rPr>
              <a:t>추계학술발표대회 논문 제출</a:t>
            </a:r>
            <a:endParaRPr lang="en-US" altLang="ko-KR" sz="2400" dirty="0">
              <a:latin typeface="나눔바른고딕 옛한글" panose="020B0603020101020101" pitchFamily="50" charset="-127"/>
              <a:ea typeface="나눔바른고딕 옛한글" panose="020B0603020101020101" pitchFamily="50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998617" y="5133849"/>
            <a:ext cx="3067706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 anchor="ctr">
            <a:spAutoFit/>
          </a:bodyPr>
          <a:lstStyle/>
          <a:p>
            <a:r>
              <a:rPr lang="ko-KR" altLang="en-US" sz="2400" dirty="0" smtClean="0">
                <a:latin typeface="나눔바른고딕 옛한글" panose="020B0603020101020101" pitchFamily="50" charset="-127"/>
                <a:ea typeface="나눔바른고딕 옛한글" panose="020B0603020101020101" pitchFamily="50" charset="-127"/>
              </a:rPr>
              <a:t>원예학과 학우와의 협업</a:t>
            </a:r>
            <a:endParaRPr lang="en-US" altLang="ko-KR" sz="2400" dirty="0">
              <a:latin typeface="나눔바른고딕 옛한글" panose="020B0603020101020101" pitchFamily="50" charset="-127"/>
              <a:ea typeface="나눔바른고딕 옛한글" panose="020B0603020101020101" pitchFamily="50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8310041" y="2808659"/>
            <a:ext cx="2061867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400" dirty="0" err="1" smtClean="0">
                <a:latin typeface="나눔바른고딕 옛한글" panose="020B0603020101020101" pitchFamily="50" charset="-127"/>
                <a:ea typeface="나눔바른고딕 옛한글" panose="020B0603020101020101" pitchFamily="50" charset="-127"/>
              </a:rPr>
              <a:t>앱</a:t>
            </a:r>
            <a:r>
              <a:rPr lang="ko-KR" altLang="en-US" sz="2400" dirty="0" smtClean="0">
                <a:latin typeface="나눔바른고딕 옛한글" panose="020B0603020101020101" pitchFamily="50" charset="-127"/>
                <a:ea typeface="나눔바른고딕 옛한글" panose="020B0603020101020101" pitchFamily="50" charset="-127"/>
              </a:rPr>
              <a:t> 디자인 구성</a:t>
            </a:r>
            <a:endParaRPr lang="en-US" altLang="ko-KR" sz="2400" dirty="0">
              <a:latin typeface="나눔바른고딕 옛한글" panose="020B0603020101020101" pitchFamily="50" charset="-127"/>
              <a:ea typeface="나눔바른고딕 옛한글" panose="020B0603020101020101" pitchFamily="50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998617" y="5669426"/>
            <a:ext cx="1889345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400" smtClean="0">
                <a:latin typeface="나눔바른고딕 옛한글" panose="020B0603020101020101" pitchFamily="50" charset="-127"/>
                <a:ea typeface="나눔바른고딕 옛한글" panose="020B0603020101020101" pitchFamily="50" charset="-127"/>
              </a:rPr>
              <a:t>하드웨어 설치</a:t>
            </a:r>
            <a:endParaRPr lang="en-US" altLang="ko-KR" sz="2400" dirty="0">
              <a:latin typeface="나눔바른고딕 옛한글" panose="020B0603020101020101" pitchFamily="50" charset="-127"/>
              <a:ea typeface="나눔바른고딕 옛한글" panose="020B0603020101020101" pitchFamily="50" charset="-127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6239692" y="2647403"/>
            <a:ext cx="81464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b="1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2</a:t>
            </a:r>
            <a:endParaRPr lang="ko-KR" altLang="en-US" sz="8000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6274525" y="3818706"/>
            <a:ext cx="81464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b="1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3</a:t>
            </a:r>
            <a:endParaRPr lang="ko-KR" altLang="en-US" sz="8000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5281750" y="3818706"/>
            <a:ext cx="81464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b="1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4</a:t>
            </a:r>
            <a:endParaRPr lang="ko-KR" altLang="en-US" sz="8000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28" name="그룹 27"/>
          <p:cNvGrpSpPr/>
          <p:nvPr/>
        </p:nvGrpSpPr>
        <p:grpSpPr>
          <a:xfrm>
            <a:off x="336331" y="346944"/>
            <a:ext cx="11519338" cy="874620"/>
            <a:chOff x="336331" y="435435"/>
            <a:chExt cx="11519338" cy="874620"/>
          </a:xfrm>
        </p:grpSpPr>
        <p:cxnSp>
          <p:nvCxnSpPr>
            <p:cNvPr id="29" name="직선 연결선 28"/>
            <p:cNvCxnSpPr/>
            <p:nvPr/>
          </p:nvCxnSpPr>
          <p:spPr>
            <a:xfrm>
              <a:off x="336331" y="435435"/>
              <a:ext cx="11519338" cy="0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/>
            <p:cNvSpPr txBox="1"/>
            <p:nvPr/>
          </p:nvSpPr>
          <p:spPr>
            <a:xfrm>
              <a:off x="547711" y="479058"/>
              <a:ext cx="374759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dirty="0">
                  <a:latin typeface="나눔바른고딕 옛한글" panose="020B0603020101020101" pitchFamily="50" charset="-127"/>
                  <a:ea typeface="나눔바른고딕 옛한글" panose="020B0603020101020101" pitchFamily="50" charset="-127"/>
                </a:rPr>
                <a:t>3</a:t>
              </a:r>
              <a:r>
                <a:rPr lang="en-US" altLang="ko-KR" sz="4800" dirty="0" smtClean="0">
                  <a:latin typeface="나눔바른고딕 옛한글" panose="020B0603020101020101" pitchFamily="50" charset="-127"/>
                  <a:ea typeface="나눔바른고딕 옛한글" panose="020B0603020101020101" pitchFamily="50" charset="-127"/>
                </a:rPr>
                <a:t> &gt;&gt; </a:t>
              </a:r>
              <a:r>
                <a:rPr lang="ko-KR" altLang="en-US" sz="4800" dirty="0" smtClean="0">
                  <a:latin typeface="나눔바른고딕 옛한글" panose="020B0603020101020101" pitchFamily="50" charset="-127"/>
                  <a:ea typeface="나눔바른고딕 옛한글" panose="020B0603020101020101" pitchFamily="50" charset="-127"/>
                </a:rPr>
                <a:t>진행 상황</a:t>
              </a:r>
              <a:endParaRPr lang="ko-KR" altLang="en-US" sz="4800" dirty="0">
                <a:latin typeface="나눔바른고딕 옛한글" panose="020B0603020101020101" pitchFamily="50" charset="-127"/>
                <a:ea typeface="나눔바른고딕 옛한글" panose="020B0603020101020101" pitchFamily="50" charset="-127"/>
              </a:endParaRPr>
            </a:p>
          </p:txBody>
        </p:sp>
        <p:cxnSp>
          <p:nvCxnSpPr>
            <p:cNvPr id="36" name="직선 연결선 35"/>
            <p:cNvCxnSpPr/>
            <p:nvPr/>
          </p:nvCxnSpPr>
          <p:spPr>
            <a:xfrm>
              <a:off x="336331" y="1306287"/>
              <a:ext cx="11519338" cy="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TextBox 36"/>
          <p:cNvSpPr txBox="1"/>
          <p:nvPr/>
        </p:nvSpPr>
        <p:spPr>
          <a:xfrm>
            <a:off x="255442" y="0"/>
            <a:ext cx="2060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종합설계 프로젝트</a:t>
            </a:r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5269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3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4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8" grpId="0" animBg="1"/>
      <p:bldP spid="39" grpId="0" animBg="1"/>
      <p:bldP spid="40" grpId="0" animBg="1"/>
      <p:bldP spid="42" grpId="0" animBg="1"/>
      <p:bldP spid="43" grpId="0" animBg="1"/>
      <p:bldP spid="44" grpId="0"/>
      <p:bldP spid="45" grpId="0"/>
      <p:bldP spid="4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108" y="2110818"/>
            <a:ext cx="2278086" cy="401649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2194" y="2110818"/>
            <a:ext cx="2272897" cy="40113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5469" y="2110818"/>
            <a:ext cx="2267708" cy="40113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36455" y="1416194"/>
            <a:ext cx="51206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1) </a:t>
            </a:r>
            <a:r>
              <a:rPr lang="ko-KR" altLang="en-US" sz="32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앱</a:t>
            </a:r>
            <a:r>
              <a:rPr lang="ko-KR" altLang="en-US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디자인 구성</a:t>
            </a:r>
            <a:endParaRPr lang="en-US" altLang="ko-KR" sz="3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9389" y="2110818"/>
            <a:ext cx="3290221" cy="40113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056404" y="1416194"/>
            <a:ext cx="34650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2)</a:t>
            </a:r>
            <a:r>
              <a:rPr lang="ko-KR" altLang="en-US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하드웨어 설치</a:t>
            </a:r>
            <a:endParaRPr lang="en-US" altLang="ko-KR" sz="3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336331" y="346944"/>
            <a:ext cx="11519338" cy="874620"/>
            <a:chOff x="336331" y="435435"/>
            <a:chExt cx="11519338" cy="874620"/>
          </a:xfrm>
        </p:grpSpPr>
        <p:cxnSp>
          <p:nvCxnSpPr>
            <p:cNvPr id="21" name="직선 연결선 20"/>
            <p:cNvCxnSpPr/>
            <p:nvPr/>
          </p:nvCxnSpPr>
          <p:spPr>
            <a:xfrm>
              <a:off x="336331" y="435435"/>
              <a:ext cx="11519338" cy="0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547711" y="479058"/>
              <a:ext cx="374759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dirty="0">
                  <a:latin typeface="나눔바른고딕 옛한글" panose="020B0603020101020101" pitchFamily="50" charset="-127"/>
                  <a:ea typeface="나눔바른고딕 옛한글" panose="020B0603020101020101" pitchFamily="50" charset="-127"/>
                </a:rPr>
                <a:t>4</a:t>
              </a:r>
              <a:r>
                <a:rPr lang="en-US" altLang="ko-KR" sz="4800" dirty="0" smtClean="0">
                  <a:latin typeface="나눔바른고딕 옛한글" panose="020B0603020101020101" pitchFamily="50" charset="-127"/>
                  <a:ea typeface="나눔바른고딕 옛한글" panose="020B0603020101020101" pitchFamily="50" charset="-127"/>
                </a:rPr>
                <a:t> </a:t>
              </a:r>
              <a:r>
                <a:rPr lang="en-US" altLang="ko-KR" sz="4800" dirty="0" smtClean="0">
                  <a:latin typeface="나눔바른고딕 옛한글" panose="020B0603020101020101" pitchFamily="50" charset="-127"/>
                  <a:ea typeface="나눔바른고딕 옛한글" panose="020B0603020101020101" pitchFamily="50" charset="-127"/>
                </a:rPr>
                <a:t>&gt;&gt; </a:t>
              </a:r>
              <a:r>
                <a:rPr lang="ko-KR" altLang="en-US" sz="4800" dirty="0" smtClean="0">
                  <a:latin typeface="나눔바른고딕 옛한글" panose="020B0603020101020101" pitchFamily="50" charset="-127"/>
                  <a:ea typeface="나눔바른고딕 옛한글" panose="020B0603020101020101" pitchFamily="50" charset="-127"/>
                </a:rPr>
                <a:t>세부 설명</a:t>
              </a:r>
              <a:endParaRPr lang="ko-KR" altLang="en-US" sz="4800" dirty="0">
                <a:latin typeface="나눔바른고딕 옛한글" panose="020B0603020101020101" pitchFamily="50" charset="-127"/>
                <a:ea typeface="나눔바른고딕 옛한글" panose="020B0603020101020101" pitchFamily="50" charset="-127"/>
              </a:endParaRPr>
            </a:p>
          </p:txBody>
        </p:sp>
        <p:cxnSp>
          <p:nvCxnSpPr>
            <p:cNvPr id="23" name="직선 연결선 22"/>
            <p:cNvCxnSpPr/>
            <p:nvPr/>
          </p:nvCxnSpPr>
          <p:spPr>
            <a:xfrm>
              <a:off x="336331" y="1306287"/>
              <a:ext cx="11519338" cy="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/>
          <p:cNvSpPr txBox="1"/>
          <p:nvPr/>
        </p:nvSpPr>
        <p:spPr>
          <a:xfrm>
            <a:off x="255442" y="0"/>
            <a:ext cx="2060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종합설계 프로젝트</a:t>
            </a:r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16752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336455" y="1416194"/>
            <a:ext cx="51206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3) </a:t>
            </a:r>
            <a:r>
              <a:rPr lang="ko-KR" altLang="en-US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서버 구축</a:t>
            </a:r>
            <a:endParaRPr lang="en-US" altLang="ko-KR" sz="3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812" y="2103121"/>
            <a:ext cx="4257675" cy="322652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736084" y="1416194"/>
            <a:ext cx="51206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4) </a:t>
            </a:r>
            <a:r>
              <a:rPr lang="ko-KR" altLang="en-US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웹 어플리케이션 구축</a:t>
            </a:r>
            <a:endParaRPr lang="en-US" altLang="ko-KR" sz="3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50"/>
          <a:stretch/>
        </p:blipFill>
        <p:spPr>
          <a:xfrm>
            <a:off x="4742216" y="2013021"/>
            <a:ext cx="6844538" cy="4662100"/>
          </a:xfrm>
          <a:prstGeom prst="rect">
            <a:avLst/>
          </a:prstGeom>
        </p:spPr>
      </p:pic>
      <p:grpSp>
        <p:nvGrpSpPr>
          <p:cNvPr id="12" name="그룹 11"/>
          <p:cNvGrpSpPr/>
          <p:nvPr/>
        </p:nvGrpSpPr>
        <p:grpSpPr>
          <a:xfrm>
            <a:off x="336331" y="346944"/>
            <a:ext cx="11519338" cy="874620"/>
            <a:chOff x="336331" y="435435"/>
            <a:chExt cx="11519338" cy="874620"/>
          </a:xfrm>
        </p:grpSpPr>
        <p:cxnSp>
          <p:nvCxnSpPr>
            <p:cNvPr id="13" name="직선 연결선 12"/>
            <p:cNvCxnSpPr/>
            <p:nvPr/>
          </p:nvCxnSpPr>
          <p:spPr>
            <a:xfrm>
              <a:off x="336331" y="435435"/>
              <a:ext cx="11519338" cy="0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547711" y="479058"/>
              <a:ext cx="374759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dirty="0">
                  <a:latin typeface="나눔바른고딕 옛한글" panose="020B0603020101020101" pitchFamily="50" charset="-127"/>
                  <a:ea typeface="나눔바른고딕 옛한글" panose="020B0603020101020101" pitchFamily="50" charset="-127"/>
                </a:rPr>
                <a:t>4 &gt;&gt; </a:t>
              </a:r>
              <a:r>
                <a:rPr lang="ko-KR" altLang="en-US" sz="4800" dirty="0">
                  <a:latin typeface="나눔바른고딕 옛한글" panose="020B0603020101020101" pitchFamily="50" charset="-127"/>
                  <a:ea typeface="나눔바른고딕 옛한글" panose="020B0603020101020101" pitchFamily="50" charset="-127"/>
                </a:rPr>
                <a:t>세부 설명</a:t>
              </a:r>
              <a:endParaRPr lang="ko-KR" altLang="en-US" sz="4800" dirty="0">
                <a:latin typeface="나눔바른고딕 옛한글" panose="020B0603020101020101" pitchFamily="50" charset="-127"/>
                <a:ea typeface="나눔바른고딕 옛한글" panose="020B0603020101020101" pitchFamily="50" charset="-127"/>
              </a:endParaRPr>
            </a:p>
          </p:txBody>
        </p:sp>
        <p:cxnSp>
          <p:nvCxnSpPr>
            <p:cNvPr id="16" name="직선 연결선 15"/>
            <p:cNvCxnSpPr/>
            <p:nvPr/>
          </p:nvCxnSpPr>
          <p:spPr>
            <a:xfrm>
              <a:off x="336331" y="1306287"/>
              <a:ext cx="11519338" cy="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255442" y="0"/>
            <a:ext cx="2060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종합설계 프로젝트</a:t>
            </a:r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89248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336331" y="346944"/>
            <a:ext cx="11519338" cy="874620"/>
            <a:chOff x="336331" y="435435"/>
            <a:chExt cx="11519338" cy="874620"/>
          </a:xfrm>
        </p:grpSpPr>
        <p:cxnSp>
          <p:nvCxnSpPr>
            <p:cNvPr id="13" name="직선 연결선 12"/>
            <p:cNvCxnSpPr/>
            <p:nvPr/>
          </p:nvCxnSpPr>
          <p:spPr>
            <a:xfrm>
              <a:off x="336331" y="435435"/>
              <a:ext cx="11519338" cy="0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547711" y="479058"/>
              <a:ext cx="374759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dirty="0">
                  <a:latin typeface="나눔바른고딕 옛한글" panose="020B0603020101020101" pitchFamily="50" charset="-127"/>
                  <a:ea typeface="나눔바른고딕 옛한글" panose="020B0603020101020101" pitchFamily="50" charset="-127"/>
                </a:rPr>
                <a:t>4 &gt;&gt; </a:t>
              </a:r>
              <a:r>
                <a:rPr lang="ko-KR" altLang="en-US" sz="4800" dirty="0">
                  <a:latin typeface="나눔바른고딕 옛한글" panose="020B0603020101020101" pitchFamily="50" charset="-127"/>
                  <a:ea typeface="나눔바른고딕 옛한글" panose="020B0603020101020101" pitchFamily="50" charset="-127"/>
                </a:rPr>
                <a:t>세부 설명</a:t>
              </a:r>
              <a:endParaRPr lang="ko-KR" altLang="en-US" sz="4800" dirty="0">
                <a:latin typeface="나눔바른고딕 옛한글" panose="020B0603020101020101" pitchFamily="50" charset="-127"/>
                <a:ea typeface="나눔바른고딕 옛한글" panose="020B0603020101020101" pitchFamily="50" charset="-127"/>
              </a:endParaRPr>
            </a:p>
          </p:txBody>
        </p:sp>
        <p:cxnSp>
          <p:nvCxnSpPr>
            <p:cNvPr id="16" name="직선 연결선 15"/>
            <p:cNvCxnSpPr/>
            <p:nvPr/>
          </p:nvCxnSpPr>
          <p:spPr>
            <a:xfrm>
              <a:off x="336331" y="1306287"/>
              <a:ext cx="11519338" cy="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255442" y="0"/>
            <a:ext cx="2060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종합설계 프로젝트</a:t>
            </a:r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36455" y="1416194"/>
            <a:ext cx="51206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4) DB</a:t>
            </a:r>
            <a:endParaRPr lang="en-US" altLang="ko-KR" sz="3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88400" y="1994263"/>
            <a:ext cx="51206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</a:t>
            </a:r>
            <a:r>
              <a:rPr lang="ko-KR" altLang="en-US" sz="20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회원가입을 위한 레코드 삽입 부분</a:t>
            </a:r>
            <a:endParaRPr lang="en-US" altLang="ko-KR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025" name="_x199867352" descr="EMB00000cc028b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99" y="2475186"/>
            <a:ext cx="5400675" cy="184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_x199866872" descr="EMB00000cc028b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853" y="4493172"/>
            <a:ext cx="5234153" cy="2125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_x199867592" descr="EMB00000cc028bc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3144" y="2475185"/>
            <a:ext cx="5044966" cy="3970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1705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336331" y="346944"/>
            <a:ext cx="11519338" cy="874620"/>
            <a:chOff x="336331" y="435435"/>
            <a:chExt cx="11519338" cy="874620"/>
          </a:xfrm>
        </p:grpSpPr>
        <p:cxnSp>
          <p:nvCxnSpPr>
            <p:cNvPr id="13" name="직선 연결선 12"/>
            <p:cNvCxnSpPr/>
            <p:nvPr/>
          </p:nvCxnSpPr>
          <p:spPr>
            <a:xfrm>
              <a:off x="336331" y="435435"/>
              <a:ext cx="11519338" cy="0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547711" y="479058"/>
              <a:ext cx="374759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dirty="0">
                  <a:latin typeface="나눔바른고딕 옛한글" panose="020B0603020101020101" pitchFamily="50" charset="-127"/>
                  <a:ea typeface="나눔바른고딕 옛한글" panose="020B0603020101020101" pitchFamily="50" charset="-127"/>
                </a:rPr>
                <a:t>4 &gt;&gt; </a:t>
              </a:r>
              <a:r>
                <a:rPr lang="ko-KR" altLang="en-US" sz="4800" dirty="0">
                  <a:latin typeface="나눔바른고딕 옛한글" panose="020B0603020101020101" pitchFamily="50" charset="-127"/>
                  <a:ea typeface="나눔바른고딕 옛한글" panose="020B0603020101020101" pitchFamily="50" charset="-127"/>
                </a:rPr>
                <a:t>세부 설명</a:t>
              </a:r>
              <a:endParaRPr lang="ko-KR" altLang="en-US" sz="4800" dirty="0">
                <a:latin typeface="나눔바른고딕 옛한글" panose="020B0603020101020101" pitchFamily="50" charset="-127"/>
                <a:ea typeface="나눔바른고딕 옛한글" panose="020B0603020101020101" pitchFamily="50" charset="-127"/>
              </a:endParaRPr>
            </a:p>
          </p:txBody>
        </p:sp>
        <p:cxnSp>
          <p:nvCxnSpPr>
            <p:cNvPr id="16" name="직선 연결선 15"/>
            <p:cNvCxnSpPr/>
            <p:nvPr/>
          </p:nvCxnSpPr>
          <p:spPr>
            <a:xfrm>
              <a:off x="336331" y="1306287"/>
              <a:ext cx="11519338" cy="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255442" y="0"/>
            <a:ext cx="2060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종합설계 프로젝트</a:t>
            </a:r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36455" y="1416194"/>
            <a:ext cx="51206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4) DB</a:t>
            </a:r>
            <a:endParaRPr lang="en-US" altLang="ko-KR" sz="3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88400" y="1994263"/>
            <a:ext cx="51206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</a:t>
            </a:r>
            <a:r>
              <a:rPr lang="ko-KR" altLang="en-US" sz="20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식물 정보 확인</a:t>
            </a:r>
            <a:endParaRPr lang="en-US" altLang="ko-KR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2049" name="_x198769144" descr="EMB00000cc028c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448" y="2396359"/>
            <a:ext cx="4937125" cy="4237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_x199866952" descr="EMB00000cc028c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2380593"/>
            <a:ext cx="5400675" cy="1538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1876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1575</TotalTime>
  <Words>557</Words>
  <Application>Microsoft Office PowerPoint</Application>
  <PresentationFormat>와이드스크린</PresentationFormat>
  <Paragraphs>182</Paragraphs>
  <Slides>17</Slides>
  <Notes>16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6" baseType="lpstr">
      <vt:lpstr>맑은 고딕</vt:lpstr>
      <vt:lpstr>배달의민족 도현</vt:lpstr>
      <vt:lpstr>조선일보명조</vt:lpstr>
      <vt:lpstr>나눔고딕 ExtraBold</vt:lpstr>
      <vt:lpstr>HY견고딕</vt:lpstr>
      <vt:lpstr>나눔바른고딕 옛한글</vt:lpstr>
      <vt:lpstr>나눔스퀘어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X-Note</dc:creator>
  <cp:lastModifiedBy>X-Note</cp:lastModifiedBy>
  <cp:revision>100</cp:revision>
  <dcterms:created xsi:type="dcterms:W3CDTF">2016-09-04T04:44:14Z</dcterms:created>
  <dcterms:modified xsi:type="dcterms:W3CDTF">2016-10-06T14:08:36Z</dcterms:modified>
</cp:coreProperties>
</file>